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3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256" r:id="rId2"/>
    <p:sldId id="274" r:id="rId3"/>
    <p:sldId id="326" r:id="rId4"/>
    <p:sldId id="332" r:id="rId5"/>
    <p:sldId id="275" r:id="rId6"/>
    <p:sldId id="329" r:id="rId7"/>
    <p:sldId id="277" r:id="rId8"/>
    <p:sldId id="340" r:id="rId9"/>
    <p:sldId id="339" r:id="rId10"/>
    <p:sldId id="314" r:id="rId11"/>
    <p:sldId id="334" r:id="rId12"/>
    <p:sldId id="335" r:id="rId13"/>
    <p:sldId id="336" r:id="rId14"/>
    <p:sldId id="331" r:id="rId15"/>
    <p:sldId id="337" r:id="rId16"/>
    <p:sldId id="338" r:id="rId17"/>
    <p:sldId id="342" r:id="rId18"/>
    <p:sldId id="316" r:id="rId19"/>
    <p:sldId id="341" r:id="rId20"/>
    <p:sldId id="330" r:id="rId21"/>
    <p:sldId id="325" r:id="rId22"/>
  </p:sldIdLst>
  <p:sldSz cx="9144000" cy="5715000" type="screen16x10"/>
  <p:notesSz cx="6858000" cy="9144000"/>
  <p:defaultTextStyle>
    <a:defPPr>
      <a:defRPr lang="ru-RU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оглавления" id="{ECD810F0-061B-4FD8-9103-F107E1D32708}">
          <p14:sldIdLst/>
        </p14:section>
        <p14:section name="Раздел по умолчанию" id="{F6B78F06-BB4B-4DB4-9C34-C854BDFFFDBD}">
          <p14:sldIdLst/>
        </p14:section>
        <p14:section name="Раздел без заголовка" id="{365DFD40-45E6-46DF-AE8B-D5EF00D62545}">
          <p14:sldIdLst>
            <p14:sldId id="256"/>
          </p14:sldIdLst>
        </p14:section>
        <p14:section name="Раздел 2" id="{160AAAAD-13E9-4039-9622-CC8FA88D41BF}">
          <p14:sldIdLst>
            <p14:sldId id="274"/>
          </p14:sldIdLst>
        </p14:section>
        <p14:section name="Раздел 3" id="{855F824E-21BB-4747-9A4A-65B5349D4396}">
          <p14:sldIdLst>
            <p14:sldId id="326"/>
          </p14:sldIdLst>
        </p14:section>
        <p14:section name="Раздел 4" id="{204A741D-94DE-44B6-83AF-D6F1A7E9A4D3}">
          <p14:sldIdLst>
            <p14:sldId id="332"/>
          </p14:sldIdLst>
        </p14:section>
        <p14:section name="Раздел 5" id="{3C63CF56-47A5-456A-AB6E-9839B5063A60}">
          <p14:sldIdLst>
            <p14:sldId id="275"/>
          </p14:sldIdLst>
        </p14:section>
        <p14:section name="Раздел 6" id="{52702F92-0085-4E0A-9C90-B7A11BA9030A}">
          <p14:sldIdLst>
            <p14:sldId id="329"/>
            <p14:sldId id="277"/>
            <p14:sldId id="340"/>
            <p14:sldId id="339"/>
            <p14:sldId id="314"/>
            <p14:sldId id="334"/>
            <p14:sldId id="335"/>
            <p14:sldId id="336"/>
            <p14:sldId id="331"/>
            <p14:sldId id="337"/>
            <p14:sldId id="338"/>
            <p14:sldId id="342"/>
            <p14:sldId id="316"/>
            <p14:sldId id="341"/>
            <p14:sldId id="330"/>
            <p14:sldId id="3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74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1F4E79"/>
    <a:srgbClr val="6F8CE2"/>
    <a:srgbClr val="3860D7"/>
    <a:srgbClr val="002F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28" autoAdjust="0"/>
    <p:restoredTop sz="95260" autoAdjust="0"/>
  </p:normalViewPr>
  <p:slideViewPr>
    <p:cSldViewPr snapToGrid="0">
      <p:cViewPr varScale="1">
        <p:scale>
          <a:sx n="98" d="100"/>
          <a:sy n="98" d="100"/>
        </p:scale>
        <p:origin x="797" y="86"/>
      </p:cViewPr>
      <p:guideLst>
        <p:guide orient="horz" pos="3274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7603C2D9-F7E8-980B-D9B0-061F4DC7110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050EC14-AE44-DD39-D80C-61DD4E58D82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48391B-72A0-462B-ACE3-70525F7C5A0C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89D39C0-E2D9-3661-6D96-B533C5D28A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AEFC95D-148A-D579-80E4-BEA5D61B377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CE928-ECD6-4D5A-BDB3-1C0C254DFA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40426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E2BD1-6540-439A-A851-D18A6F59167F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F7502F-9C65-4656-8E6E-1AA98DF1F5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17330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3">
            <a:extLst>
              <a:ext uri="{FF2B5EF4-FFF2-40B4-BE49-F238E27FC236}">
                <a16:creationId xmlns:a16="http://schemas.microsoft.com/office/drawing/2014/main" id="{15264B94-9F04-D030-9D9D-C290F24C2AD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DF7B618-433D-45E9-8D41-D1BACE765428}" type="slidenum">
              <a:rPr lang="ru-RU" altLang="ru-RU" smtClean="0">
                <a:latin typeface="Calibri" panose="020F0502020204030204" pitchFamily="34" charset="0"/>
                <a:ea typeface="Microsoft YaHei" panose="020B0503020204020204" pitchFamily="34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ru-RU" altLang="ru-RU"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1267" name="Rectangle 1">
            <a:extLst>
              <a:ext uri="{FF2B5EF4-FFF2-40B4-BE49-F238E27FC236}">
                <a16:creationId xmlns:a16="http://schemas.microsoft.com/office/drawing/2014/main" id="{A10BB665-8D85-8626-7E47-315E1BAEC8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8150" y="741363"/>
            <a:ext cx="5921375" cy="37020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8" name="Text Box 2">
            <a:extLst>
              <a:ext uri="{FF2B5EF4-FFF2-40B4-BE49-F238E27FC236}">
                <a16:creationId xmlns:a16="http://schemas.microsoft.com/office/drawing/2014/main" id="{4E832B70-BFFE-F7D0-C185-E8539022E2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87696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DA43E-E597-415E-8CA7-2317412B91FC}" type="datetime1">
              <a:rPr lang="ru-RU" smtClean="0"/>
              <a:t>22.06.2025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FEAA2-8C13-4538-9225-2EEF30F82ED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0754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378DC-C0B4-45B1-BA16-0A051B7B56A7}" type="datetime1">
              <a:rPr lang="ru-RU" smtClean="0"/>
              <a:t>22.06.2025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FEAA2-8C13-4538-9225-2EEF30F82ED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747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2B2AD-130E-4229-9263-19718834E395}" type="datetime1">
              <a:rPr lang="ru-RU" smtClean="0"/>
              <a:t>22.06.2025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FEAA2-8C13-4538-9225-2EEF30F82ED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5527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3CA1E-70DB-4FAF-9336-BF8D743B7808}" type="datetime1">
              <a:rPr lang="ru-RU" smtClean="0"/>
              <a:t>22.06.2025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FEAA2-8C13-4538-9225-2EEF30F82ED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5514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A8616-30FB-43C2-A139-D304064DFA2D}" type="datetime1">
              <a:rPr lang="ru-RU" smtClean="0"/>
              <a:t>22.06.2025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FEAA2-8C13-4538-9225-2EEF30F82ED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383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F121-111B-4870-9A75-4962645633E5}" type="datetime1">
              <a:rPr lang="ru-RU" smtClean="0"/>
              <a:t>22.06.2025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FEAA2-8C13-4538-9225-2EEF30F82ED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8776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5F010-86A4-4443-8B81-E931C08F32E7}" type="datetime1">
              <a:rPr lang="ru-RU" smtClean="0"/>
              <a:t>22.06.2025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FEAA2-8C13-4538-9225-2EEF30F82ED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5713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A84E8-9281-4626-8D8D-2C45B648E539}" type="datetime1">
              <a:rPr lang="ru-RU" smtClean="0"/>
              <a:t>22.06.2025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FEAA2-8C13-4538-9225-2EEF30F82ED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852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6307F-5905-4328-B83D-EC14BFFC4D1B}" type="datetime1">
              <a:rPr lang="ru-RU" smtClean="0"/>
              <a:t>22.06.2025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FEAA2-8C13-4538-9225-2EEF30F82ED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7788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F4307-067B-4340-984D-3AF64F631A00}" type="datetime1">
              <a:rPr lang="ru-RU" smtClean="0"/>
              <a:t>22.06.2025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FEAA2-8C13-4538-9225-2EEF30F82ED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6101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37AB0-DEAA-433B-AAAF-295DA2C5A1A5}" type="datetime1">
              <a:rPr lang="ru-RU" smtClean="0"/>
              <a:t>22.06.2025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FEAA2-8C13-4538-9225-2EEF30F82ED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3766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2DAB5F-572E-429B-AFAB-F16318C0562A}" type="datetime1">
              <a:rPr lang="ru-RU" smtClean="0"/>
              <a:t>22.06.2025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FEAA2-8C13-4538-9225-2EEF30F82ED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0617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emf"/><Relationship Id="rId5" Type="http://schemas.openxmlformats.org/officeDocument/2006/relationships/image" Target="../media/image6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1">
            <a:extLst>
              <a:ext uri="{FF2B5EF4-FFF2-40B4-BE49-F238E27FC236}">
                <a16:creationId xmlns:a16="http://schemas.microsoft.com/office/drawing/2014/main" id="{8C7C105E-0BBF-D4E7-F6ED-44754081E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2438" y="3119438"/>
            <a:ext cx="5715000" cy="541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300">
                <a:solidFill>
                  <a:srgbClr val="1F497D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br>
              <a:rPr lang="ru-RU" altLang="ru-RU" sz="2500">
                <a:solidFill>
                  <a:srgbClr val="17375E"/>
                </a:solidFill>
                <a:latin typeface="Cambria" panose="02040503050406030204" pitchFamily="18" charset="0"/>
              </a:rPr>
            </a:br>
            <a:r>
              <a:rPr lang="ru-RU" altLang="ru-RU" sz="2417">
                <a:latin typeface="Cambria" panose="02040503050406030204" pitchFamily="18" charset="0"/>
              </a:rPr>
              <a:t> </a:t>
            </a:r>
          </a:p>
        </p:txBody>
      </p:sp>
      <p:sp>
        <p:nvSpPr>
          <p:cNvPr id="10243" name="Text Box 2">
            <a:extLst>
              <a:ext uri="{FF2B5EF4-FFF2-40B4-BE49-F238E27FC236}">
                <a16:creationId xmlns:a16="http://schemas.microsoft.com/office/drawing/2014/main" id="{EFA32055-DEEE-1A68-1E40-F82284C2D4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0819" y="4141643"/>
            <a:ext cx="6125506" cy="986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300">
                <a:solidFill>
                  <a:srgbClr val="1F497D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spcBef>
                <a:spcPct val="0"/>
              </a:spcBef>
            </a:pPr>
            <a:r>
              <a:rPr lang="ru-RU" altLang="ru-RU" sz="1400" b="1" dirty="0">
                <a:solidFill>
                  <a:srgbClr val="0033CC"/>
                </a:solidFill>
                <a:latin typeface="Cambria"/>
                <a:ea typeface="Microsoft YaHei"/>
              </a:rPr>
              <a:t>Выполнила: студентка 2 курса магистратуры , гр.3095  </a:t>
            </a:r>
            <a:endParaRPr lang="ru-RU" sz="1400" dirty="0">
              <a:cs typeface="Calibri"/>
            </a:endParaRPr>
          </a:p>
          <a:p>
            <a:pPr algn="r">
              <a:spcBef>
                <a:spcPct val="0"/>
              </a:spcBef>
            </a:pPr>
            <a:r>
              <a:rPr lang="ru-RU" altLang="ru-RU" sz="1400" b="1" dirty="0">
                <a:solidFill>
                  <a:srgbClr val="0033CC"/>
                </a:solidFill>
                <a:latin typeface="Cambria"/>
                <a:ea typeface="Microsoft YaHei"/>
              </a:rPr>
              <a:t>Антипова Евгения Сергеевна </a:t>
            </a:r>
            <a:endParaRPr lang="ru-RU" sz="1400" dirty="0">
              <a:cs typeface="Calibri"/>
            </a:endParaRPr>
          </a:p>
          <a:p>
            <a:pPr algn="ctr">
              <a:spcBef>
                <a:spcPts val="0"/>
              </a:spcBef>
            </a:pPr>
            <a:r>
              <a:rPr lang="ru-RU" altLang="ru-RU" sz="1400" b="1" dirty="0">
                <a:solidFill>
                  <a:srgbClr val="0033CC"/>
                </a:solidFill>
                <a:latin typeface="Cambria"/>
                <a:ea typeface="Microsoft YaHei"/>
              </a:rPr>
              <a:t>Руководитель: Доцент </a:t>
            </a:r>
            <a:r>
              <a:rPr lang="ru-RU" altLang="ru-RU" sz="1400" b="1" dirty="0">
                <a:solidFill>
                  <a:srgbClr val="0033CC"/>
                </a:solidFill>
                <a:latin typeface="Cambria"/>
                <a:ea typeface="Microsoft YaHei"/>
                <a:cs typeface="Times New Roman"/>
              </a:rPr>
              <a:t>к</a:t>
            </a:r>
            <a:r>
              <a:rPr lang="ru-RU" sz="1400" b="1" dirty="0">
                <a:solidFill>
                  <a:srgbClr val="0033CC"/>
                </a:solidFill>
                <a:latin typeface="Times New Roman"/>
                <a:ea typeface="Microsoft YaHei"/>
                <a:cs typeface="Times New Roman"/>
              </a:rPr>
              <a:t>афедры информационных технологий и систем</a:t>
            </a:r>
            <a:endParaRPr lang="en-US" sz="1400" dirty="0">
              <a:latin typeface="Times New Roman"/>
              <a:ea typeface="Microsoft YaHei"/>
              <a:cs typeface="Times New Roman"/>
            </a:endParaRPr>
          </a:p>
          <a:p>
            <a:pPr algn="ctr">
              <a:spcBef>
                <a:spcPts val="0"/>
              </a:spcBef>
            </a:pPr>
            <a:r>
              <a:rPr lang="ru-RU" sz="1400" b="1" dirty="0">
                <a:solidFill>
                  <a:srgbClr val="0033CC"/>
                </a:solidFill>
                <a:latin typeface="Times New Roman"/>
                <a:ea typeface="Microsoft YaHei"/>
                <a:cs typeface="Times New Roman"/>
              </a:rPr>
              <a:t>                                                                                   Соколова Галина Юрьевна </a:t>
            </a:r>
          </a:p>
          <a:p>
            <a:pPr algn="ctr">
              <a:spcBef>
                <a:spcPts val="0"/>
              </a:spcBef>
            </a:pPr>
            <a:endParaRPr lang="ru-RU" sz="1400" b="1" dirty="0">
              <a:solidFill>
                <a:srgbClr val="0033CC"/>
              </a:solidFill>
              <a:latin typeface="Times New Roman"/>
              <a:ea typeface="Microsoft YaHei"/>
              <a:cs typeface="Times New Roman"/>
            </a:endParaRPr>
          </a:p>
          <a:p>
            <a:pPr algn="ctr">
              <a:spcBef>
                <a:spcPts val="0"/>
              </a:spcBef>
            </a:pPr>
            <a:endParaRPr lang="ru-RU" sz="1400" dirty="0">
              <a:latin typeface="Times New Roman"/>
              <a:ea typeface="Microsoft YaHei"/>
              <a:cs typeface="Times New Roman"/>
            </a:endParaRPr>
          </a:p>
          <a:p>
            <a:pPr algn="r">
              <a:spcBef>
                <a:spcPct val="0"/>
              </a:spcBef>
            </a:pPr>
            <a:r>
              <a:rPr lang="ru-RU" altLang="ru-RU" sz="1500" b="1" dirty="0">
                <a:solidFill>
                  <a:srgbClr val="0033CC"/>
                </a:solidFill>
                <a:latin typeface="Cambria"/>
                <a:ea typeface="Microsoft YaHei"/>
              </a:rPr>
              <a:t>  </a:t>
            </a:r>
            <a:endParaRPr lang="ru-RU" dirty="0"/>
          </a:p>
        </p:txBody>
      </p:sp>
      <p:grpSp>
        <p:nvGrpSpPr>
          <p:cNvPr id="10244" name="Group 4">
            <a:extLst>
              <a:ext uri="{FF2B5EF4-FFF2-40B4-BE49-F238E27FC236}">
                <a16:creationId xmlns:a16="http://schemas.microsoft.com/office/drawing/2014/main" id="{5774F1E0-78D1-08D4-BFD1-8FFD65F12F69}"/>
              </a:ext>
            </a:extLst>
          </p:cNvPr>
          <p:cNvGrpSpPr>
            <a:grpSpLocks/>
          </p:cNvGrpSpPr>
          <p:nvPr/>
        </p:nvGrpSpPr>
        <p:grpSpPr bwMode="auto">
          <a:xfrm>
            <a:off x="190500" y="586715"/>
            <a:ext cx="2836333" cy="1177396"/>
            <a:chOff x="0" y="454"/>
            <a:chExt cx="2144" cy="890"/>
          </a:xfrm>
        </p:grpSpPr>
        <p:sp>
          <p:nvSpPr>
            <p:cNvPr id="10248" name="Rectangle 5">
              <a:extLst>
                <a:ext uri="{FF2B5EF4-FFF2-40B4-BE49-F238E27FC236}">
                  <a16:creationId xmlns:a16="http://schemas.microsoft.com/office/drawing/2014/main" id="{FAAB0E30-CFF8-E282-EC5A-7EC327CD44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54"/>
              <a:ext cx="2144" cy="890"/>
            </a:xfrm>
            <a:prstGeom prst="rect">
              <a:avLst/>
            </a:prstGeom>
            <a:solidFill>
              <a:srgbClr val="002FA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ru-RU" altLang="ru-RU" sz="1170" dirty="0"/>
            </a:p>
          </p:txBody>
        </p:sp>
        <p:pic>
          <p:nvPicPr>
            <p:cNvPr id="10249" name="Picture 6">
              <a:extLst>
                <a:ext uri="{FF2B5EF4-FFF2-40B4-BE49-F238E27FC236}">
                  <a16:creationId xmlns:a16="http://schemas.microsoft.com/office/drawing/2014/main" id="{50F9D319-672F-1271-AFF1-704DA661C2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" y="681"/>
              <a:ext cx="1453" cy="4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10245" name="Text Box 7">
            <a:extLst>
              <a:ext uri="{FF2B5EF4-FFF2-40B4-BE49-F238E27FC236}">
                <a16:creationId xmlns:a16="http://schemas.microsoft.com/office/drawing/2014/main" id="{5E5E7EB8-E224-602A-D8D9-6201799B8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2498" y="5310438"/>
            <a:ext cx="3660511" cy="298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5000" tIns="39000" rIns="75000" bIns="39000" anchor="ctr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300">
                <a:solidFill>
                  <a:srgbClr val="1F497D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ru-RU" altLang="ru-RU" sz="1500" b="1" dirty="0">
                <a:solidFill>
                  <a:srgbClr val="0033CC"/>
                </a:solidFill>
                <a:latin typeface="Cambria"/>
                <a:ea typeface="Microsoft YaHei"/>
              </a:rPr>
              <a:t>Великий Новгород,</a:t>
            </a:r>
            <a:r>
              <a:rPr lang="en-US" altLang="ru-RU" sz="1500" b="1" dirty="0">
                <a:solidFill>
                  <a:srgbClr val="0033CC"/>
                </a:solidFill>
                <a:latin typeface="Cambria"/>
                <a:ea typeface="Microsoft YaHei"/>
              </a:rPr>
              <a:t> </a:t>
            </a:r>
            <a:r>
              <a:rPr lang="ru-RU" altLang="ru-RU" sz="1500" b="1" dirty="0">
                <a:solidFill>
                  <a:srgbClr val="0033CC"/>
                </a:solidFill>
                <a:latin typeface="Cambria"/>
                <a:ea typeface="Microsoft YaHei"/>
              </a:rPr>
              <a:t>2025</a:t>
            </a:r>
            <a:endParaRPr lang="ru-RU" altLang="ru-RU" sz="1500" b="1" dirty="0">
              <a:solidFill>
                <a:srgbClr val="0033CC"/>
              </a:solidFill>
              <a:latin typeface="Cambria" panose="02040503050406030204" pitchFamily="18" charset="0"/>
            </a:endParaRPr>
          </a:p>
        </p:txBody>
      </p:sp>
      <p:sp>
        <p:nvSpPr>
          <p:cNvPr id="10246" name="Text Box 8">
            <a:extLst>
              <a:ext uri="{FF2B5EF4-FFF2-40B4-BE49-F238E27FC236}">
                <a16:creationId xmlns:a16="http://schemas.microsoft.com/office/drawing/2014/main" id="{2A2BE600-7211-19A3-70AE-EBB505C36B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" y="2452026"/>
            <a:ext cx="7972425" cy="93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t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300">
                <a:solidFill>
                  <a:srgbClr val="1F497D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ClrTx/>
            </a:pPr>
            <a:r>
              <a:rPr lang="ru-RU" altLang="ru-RU" sz="2400" b="1" dirty="0">
                <a:solidFill>
                  <a:srgbClr val="0033CC"/>
                </a:solidFill>
                <a:latin typeface="Cambria"/>
                <a:ea typeface="Microsoft YaHei"/>
              </a:rPr>
              <a:t>Тема ВКР : </a:t>
            </a:r>
          </a:p>
          <a:p>
            <a:pPr>
              <a:spcBef>
                <a:spcPct val="0"/>
              </a:spcBef>
              <a:buClrTx/>
            </a:pPr>
            <a:r>
              <a:rPr lang="ru-RU" altLang="ru-RU" sz="2400" b="1" dirty="0">
                <a:solidFill>
                  <a:srgbClr val="0033CC"/>
                </a:solidFill>
                <a:latin typeface="Cambria"/>
                <a:ea typeface="Microsoft YaHei"/>
              </a:rPr>
              <a:t>Исследование </a:t>
            </a:r>
            <a:r>
              <a:rPr lang="ru-RU" altLang="ru-RU" sz="2400" b="1" dirty="0" err="1">
                <a:solidFill>
                  <a:srgbClr val="0033CC"/>
                </a:solidFill>
                <a:latin typeface="Cambria"/>
                <a:ea typeface="Microsoft YaHei"/>
              </a:rPr>
              <a:t>свёрточных</a:t>
            </a:r>
            <a:r>
              <a:rPr lang="ru-RU" altLang="ru-RU" sz="2400" b="1" dirty="0">
                <a:solidFill>
                  <a:srgbClr val="0033CC"/>
                </a:solidFill>
                <a:latin typeface="Cambria"/>
                <a:ea typeface="Microsoft YaHei"/>
              </a:rPr>
              <a:t> нейронных сетей для автоматизированной диагностики внутричерепных кровоизлияний </a:t>
            </a:r>
          </a:p>
        </p:txBody>
      </p:sp>
      <p:sp>
        <p:nvSpPr>
          <p:cNvPr id="10247" name="Прямоугольник 1">
            <a:extLst>
              <a:ext uri="{FF2B5EF4-FFF2-40B4-BE49-F238E27FC236}">
                <a16:creationId xmlns:a16="http://schemas.microsoft.com/office/drawing/2014/main" id="{EF5B76AC-AD89-B187-8B89-8FCA2F10B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6833" y="482915"/>
            <a:ext cx="6012391" cy="16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/>
          <a:p>
            <a:pPr algn="ctr" eaLnBrk="1" hangingPunct="1"/>
            <a:r>
              <a:rPr lang="ru-RU" altLang="ru-RU" sz="1400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науки и высшего образования Российской Федерации</a:t>
            </a:r>
          </a:p>
          <a:p>
            <a:pPr algn="ctr" eaLnBrk="1" hangingPunct="1"/>
            <a:r>
              <a:rPr lang="ru-RU" altLang="ru-RU" sz="1400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бюджетное образовательное </a:t>
            </a:r>
          </a:p>
          <a:p>
            <a:pPr algn="ctr"/>
            <a:r>
              <a:rPr lang="ru-RU" altLang="ru-RU" sz="1400" b="1" dirty="0">
                <a:solidFill>
                  <a:srgbClr val="0033CC"/>
                </a:solidFill>
                <a:latin typeface="Times New Roman"/>
                <a:cs typeface="Times New Roman"/>
              </a:rPr>
              <a:t>учреждение высшего образования «Новгородский государственный университет имени  Ярослава </a:t>
            </a:r>
            <a:r>
              <a:rPr lang="ru-RU" altLang="ru-RU" sz="1400" b="1">
                <a:solidFill>
                  <a:srgbClr val="0033CC"/>
                </a:solidFill>
                <a:latin typeface="Times New Roman"/>
                <a:cs typeface="Times New Roman"/>
              </a:rPr>
              <a:t>Мудрого»</a:t>
            </a:r>
            <a:endParaRPr lang="ru-RU" altLang="ru-RU" sz="1400" b="1" dirty="0">
              <a:solidFill>
                <a:srgbClr val="0033CC"/>
              </a:solidFill>
              <a:latin typeface="Times New Roman"/>
              <a:cs typeface="Times New Roman"/>
            </a:endParaRPr>
          </a:p>
          <a:p>
            <a:pPr algn="ctr"/>
            <a:r>
              <a:rPr lang="ru-RU" altLang="ru-RU" sz="1400" b="1" dirty="0">
                <a:solidFill>
                  <a:srgbClr val="0033CC"/>
                </a:solidFill>
                <a:latin typeface="Times New Roman"/>
                <a:cs typeface="Times New Roman"/>
              </a:rPr>
              <a:t>Политехнический институт </a:t>
            </a:r>
          </a:p>
          <a:p>
            <a:pPr algn="ctr"/>
            <a:r>
              <a:rPr lang="ru-RU" sz="1400" b="1" dirty="0">
                <a:solidFill>
                  <a:srgbClr val="0033CC"/>
                </a:solidFill>
                <a:latin typeface="Times New Roman"/>
                <a:ea typeface="+mn-lt"/>
                <a:cs typeface="Times New Roman"/>
              </a:rPr>
              <a:t>Кафедра информационных технологий и систем</a:t>
            </a:r>
          </a:p>
          <a:p>
            <a:pPr algn="ctr"/>
            <a:endParaRPr lang="ru-RU" altLang="ru-RU" sz="1400" b="1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4000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>
            <a:extLst>
              <a:ext uri="{FF2B5EF4-FFF2-40B4-BE49-F238E27FC236}">
                <a16:creationId xmlns:a16="http://schemas.microsoft.com/office/drawing/2014/main" id="{21172091-A8CB-AEFB-FA79-25F7E3095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75" y="396876"/>
            <a:ext cx="222250" cy="210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413" name="Picture 3">
            <a:extLst>
              <a:ext uri="{FF2B5EF4-FFF2-40B4-BE49-F238E27FC236}">
                <a16:creationId xmlns:a16="http://schemas.microsoft.com/office/drawing/2014/main" id="{8BA0EE53-0960-3D2A-8E0E-6D3872125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13" y="387615"/>
            <a:ext cx="222250" cy="21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414" name="Прямоугольник 6">
            <a:extLst>
              <a:ext uri="{FF2B5EF4-FFF2-40B4-BE49-F238E27FC236}">
                <a16:creationId xmlns:a16="http://schemas.microsoft.com/office/drawing/2014/main" id="{183AE7CD-D9C5-DD08-B757-327FFF2C9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5507" y="284788"/>
            <a:ext cx="57110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/>
          <a:p>
            <a:pPr algn="ctr"/>
            <a:r>
              <a:rPr lang="ru-RU" sz="2400" b="1" dirty="0">
                <a:solidFill>
                  <a:srgbClr val="0033CC"/>
                </a:solidFill>
                <a:latin typeface="Times New Roman"/>
                <a:ea typeface="Calibri"/>
                <a:cs typeface="Times New Roman"/>
              </a:rPr>
              <a:t> Датасет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99DFC3F-82A6-6897-F540-FE645E204DD5}"/>
              </a:ext>
            </a:extLst>
          </p:cNvPr>
          <p:cNvGrpSpPr/>
          <p:nvPr/>
        </p:nvGrpSpPr>
        <p:grpSpPr>
          <a:xfrm>
            <a:off x="8778114" y="-4851"/>
            <a:ext cx="360000" cy="5715000"/>
            <a:chOff x="8712000" y="0"/>
            <a:chExt cx="360000" cy="571500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03606493-E671-9B58-FE68-B9A146BDE049}"/>
                </a:ext>
              </a:extLst>
            </p:cNvPr>
            <p:cNvSpPr/>
            <p:nvPr/>
          </p:nvSpPr>
          <p:spPr>
            <a:xfrm>
              <a:off x="9000000" y="0"/>
              <a:ext cx="72000" cy="5715000"/>
            </a:xfrm>
            <a:prstGeom prst="rect">
              <a:avLst/>
            </a:prstGeom>
            <a:solidFill>
              <a:srgbClr val="002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74A9D959-74D2-62A0-A0D9-F13E35352866}"/>
                </a:ext>
              </a:extLst>
            </p:cNvPr>
            <p:cNvSpPr/>
            <p:nvPr/>
          </p:nvSpPr>
          <p:spPr>
            <a:xfrm>
              <a:off x="8856000" y="0"/>
              <a:ext cx="72000" cy="5715000"/>
            </a:xfrm>
            <a:prstGeom prst="rect">
              <a:avLst/>
            </a:prstGeom>
            <a:solidFill>
              <a:srgbClr val="002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BCF88C30-136C-E9E6-9DF0-139D52883610}"/>
                </a:ext>
              </a:extLst>
            </p:cNvPr>
            <p:cNvSpPr/>
            <p:nvPr/>
          </p:nvSpPr>
          <p:spPr>
            <a:xfrm>
              <a:off x="8712000" y="0"/>
              <a:ext cx="72000" cy="5715000"/>
            </a:xfrm>
            <a:prstGeom prst="rect">
              <a:avLst/>
            </a:prstGeom>
            <a:solidFill>
              <a:srgbClr val="002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6" name="Рисунок 11">
            <a:extLst>
              <a:ext uri="{FF2B5EF4-FFF2-40B4-BE49-F238E27FC236}">
                <a16:creationId xmlns:a16="http://schemas.microsoft.com/office/drawing/2014/main" id="{607176E8-2D16-B9A2-C7EF-CD1BAC0D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465" y="58738"/>
            <a:ext cx="128905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BB9304F-0A45-F8BA-2B8E-583E82F785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70" t="33028" r="71828" b="33733"/>
          <a:stretch/>
        </p:blipFill>
        <p:spPr bwMode="auto">
          <a:xfrm>
            <a:off x="217687" y="-4127"/>
            <a:ext cx="451734" cy="8042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B15CD1D5-0DDF-9276-AA01-A293FC4F6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DFEAA2-8C13-4538-9225-2EEF30F82EDC}" type="slidenum">
              <a:rPr lang="ru-RU" sz="1400" b="1">
                <a:solidFill>
                  <a:srgbClr val="0033CC"/>
                </a:solidFill>
              </a:rPr>
              <a:pPr>
                <a:defRPr/>
              </a:pPr>
              <a:t>10</a:t>
            </a:fld>
            <a:endParaRPr lang="ru-RU" sz="1400" b="1" dirty="0">
              <a:solidFill>
                <a:srgbClr val="0033CC"/>
              </a:solidFill>
            </a:endParaRPr>
          </a:p>
        </p:txBody>
      </p:sp>
      <p:sp>
        <p:nvSpPr>
          <p:cNvPr id="14" name="Объект 4">
            <a:extLst>
              <a:ext uri="{FF2B5EF4-FFF2-40B4-BE49-F238E27FC236}">
                <a16:creationId xmlns:a16="http://schemas.microsoft.com/office/drawing/2014/main" id="{6959AED9-9C7F-A80C-83E3-75CD40832B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2680" y="1924844"/>
            <a:ext cx="5624052" cy="3549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 b="1">
                <a:solidFill>
                  <a:srgbClr val="17375E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300">
                <a:solidFill>
                  <a:srgbClr val="1F497D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indent="450215">
              <a:spcAft>
                <a:spcPts val="800"/>
              </a:spcAft>
            </a:pPr>
            <a:endParaRPr lang="ru-RU" sz="16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indent="450215">
              <a:lnSpc>
                <a:spcPct val="150000"/>
              </a:lnSpc>
              <a:spcAft>
                <a:spcPts val="800"/>
              </a:spcAft>
            </a:pPr>
            <a:endParaRPr lang="ru-RU" sz="16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indent="450215" algn="ctr">
              <a:lnSpc>
                <a:spcPct val="150000"/>
              </a:lnSpc>
              <a:spcAft>
                <a:spcPts val="800"/>
              </a:spcAft>
            </a:pPr>
            <a:endParaRPr lang="ru-RU" sz="16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endParaRPr lang="ru-RU" altLang="ru-RU" sz="23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BB181F-3C81-BF91-09D8-6438A07D0E23}"/>
              </a:ext>
            </a:extLst>
          </p:cNvPr>
          <p:cNvSpPr txBox="1"/>
          <p:nvPr/>
        </p:nvSpPr>
        <p:spPr>
          <a:xfrm>
            <a:off x="1921625" y="1848121"/>
            <a:ext cx="3045199" cy="12075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6A98E6-EB46-002E-9981-A218AE2DA743}"/>
              </a:ext>
            </a:extLst>
          </p:cNvPr>
          <p:cNvSpPr txBox="1"/>
          <p:nvPr/>
        </p:nvSpPr>
        <p:spPr>
          <a:xfrm>
            <a:off x="298218" y="1044998"/>
            <a:ext cx="5725264" cy="31239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indent="450000" algn="just" rtl="0" fontAlgn="base">
              <a:lnSpc>
                <a:spcPts val="2475"/>
              </a:lnSpc>
              <a:buNone/>
            </a:pPr>
            <a:r>
              <a:rPr lang="ru-RU" sz="1800" b="1" i="0" dirty="0">
                <a:solidFill>
                  <a:srgbClr val="1F4E79"/>
                </a:solidFill>
                <a:effectLst/>
                <a:latin typeface="Times New Roman" panose="02020603050405020304" pitchFamily="18" charset="0"/>
              </a:rPr>
              <a:t>Набор данных представлен снимками головного мозга, полученными при проведении компьютерной томографии (КТ) в формате DICOM.  Размер  отобранных  данных составляет около  35,000 изображений, включающей: </a:t>
            </a:r>
          </a:p>
          <a:p>
            <a:pPr indent="450000" algn="just" rtl="0" fontAlgn="base">
              <a:lnSpc>
                <a:spcPts val="2475"/>
              </a:lnSpc>
              <a:buNone/>
            </a:pPr>
            <a:endParaRPr lang="ru-RU" sz="2000" b="1" i="0" dirty="0">
              <a:solidFill>
                <a:srgbClr val="1F4E79"/>
              </a:solidFill>
              <a:effectLst/>
              <a:latin typeface="Times New Roman" panose="02020603050405020304" pitchFamily="18" charset="0"/>
            </a:endParaRPr>
          </a:p>
          <a:p>
            <a:pPr indent="450000" algn="just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b="1" i="0" dirty="0">
                <a:solidFill>
                  <a:srgbClr val="1F4E79"/>
                </a:solidFill>
                <a:effectLst/>
                <a:latin typeface="Times New Roman" panose="02020603050405020304" pitchFamily="18" charset="0"/>
              </a:rPr>
              <a:t> С кровоизлиянием: 4,930 снимков </a:t>
            </a:r>
          </a:p>
          <a:p>
            <a:pPr indent="450000" algn="just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b="1" i="0" dirty="0">
                <a:solidFill>
                  <a:srgbClr val="1F4E79"/>
                </a:solidFill>
                <a:effectLst/>
                <a:latin typeface="Times New Roman" panose="02020603050405020304" pitchFamily="18" charset="0"/>
              </a:rPr>
              <a:t> Без кровоизлияния: 30,069 снимков </a:t>
            </a:r>
          </a:p>
          <a:p>
            <a:endParaRPr lang="ru-RU" sz="1800" b="1" dirty="0">
              <a:solidFill>
                <a:srgbClr val="1F4E79"/>
              </a:solidFill>
              <a:latin typeface="Times New Roman"/>
              <a:ea typeface="Cambria"/>
              <a:cs typeface="Times New Roman"/>
            </a:endParaRPr>
          </a:p>
        </p:txBody>
      </p:sp>
      <p:pic>
        <p:nvPicPr>
          <p:cNvPr id="13" name="Рисунок 12" descr="Изображение выглядит как Медицинская визуализация, радиология, медицинский, рентгеновская пленк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9F6DE829-7637-5C65-65E2-00D52BC15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3264" y="739140"/>
            <a:ext cx="2389632" cy="23713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Рисунок 15" descr="Изображение выглядит как круг, черно-белый, монохромный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B362CA65-4341-9BA3-3B59-4DA904A5AF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2872" y="3052572"/>
            <a:ext cx="2490216" cy="24262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9886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2C7C5-BB94-9597-1BAD-BC0D5E94E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>
            <a:extLst>
              <a:ext uri="{FF2B5EF4-FFF2-40B4-BE49-F238E27FC236}">
                <a16:creationId xmlns:a16="http://schemas.microsoft.com/office/drawing/2014/main" id="{D66B722C-9CFE-E05C-A390-E807BC4EA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75" y="396876"/>
            <a:ext cx="222250" cy="210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413" name="Picture 3">
            <a:extLst>
              <a:ext uri="{FF2B5EF4-FFF2-40B4-BE49-F238E27FC236}">
                <a16:creationId xmlns:a16="http://schemas.microsoft.com/office/drawing/2014/main" id="{E38EB2A7-6701-5481-9177-3BC4246A2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13" y="387615"/>
            <a:ext cx="222250" cy="21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414" name="Прямоугольник 6">
            <a:extLst>
              <a:ext uri="{FF2B5EF4-FFF2-40B4-BE49-F238E27FC236}">
                <a16:creationId xmlns:a16="http://schemas.microsoft.com/office/drawing/2014/main" id="{3309C741-748C-88A1-8B62-611343C32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5507" y="284788"/>
            <a:ext cx="57110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/>
          <a:p>
            <a:pPr algn="ctr"/>
            <a:r>
              <a:rPr lang="ru-RU" sz="2400" b="1" dirty="0">
                <a:solidFill>
                  <a:srgbClr val="0033CC"/>
                </a:solidFill>
                <a:latin typeface="Times New Roman"/>
                <a:ea typeface="Calibri"/>
                <a:cs typeface="Times New Roman"/>
              </a:rPr>
              <a:t> Датасет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BF18119-F25E-F508-86B2-19E49E5222CA}"/>
              </a:ext>
            </a:extLst>
          </p:cNvPr>
          <p:cNvGrpSpPr/>
          <p:nvPr/>
        </p:nvGrpSpPr>
        <p:grpSpPr>
          <a:xfrm>
            <a:off x="8778114" y="-4851"/>
            <a:ext cx="360000" cy="5715000"/>
            <a:chOff x="8712000" y="0"/>
            <a:chExt cx="360000" cy="571500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59188760-6F8E-8FBD-B51F-6E367E3C6D68}"/>
                </a:ext>
              </a:extLst>
            </p:cNvPr>
            <p:cNvSpPr/>
            <p:nvPr/>
          </p:nvSpPr>
          <p:spPr>
            <a:xfrm>
              <a:off x="9000000" y="0"/>
              <a:ext cx="72000" cy="5715000"/>
            </a:xfrm>
            <a:prstGeom prst="rect">
              <a:avLst/>
            </a:prstGeom>
            <a:solidFill>
              <a:srgbClr val="002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B32D9447-3BE2-0355-BDAE-E541A0E8B9ED}"/>
                </a:ext>
              </a:extLst>
            </p:cNvPr>
            <p:cNvSpPr/>
            <p:nvPr/>
          </p:nvSpPr>
          <p:spPr>
            <a:xfrm>
              <a:off x="8856000" y="0"/>
              <a:ext cx="72000" cy="5715000"/>
            </a:xfrm>
            <a:prstGeom prst="rect">
              <a:avLst/>
            </a:prstGeom>
            <a:solidFill>
              <a:srgbClr val="002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FB2ED552-F5C5-6130-6BA2-F6827A749976}"/>
                </a:ext>
              </a:extLst>
            </p:cNvPr>
            <p:cNvSpPr/>
            <p:nvPr/>
          </p:nvSpPr>
          <p:spPr>
            <a:xfrm>
              <a:off x="8712000" y="0"/>
              <a:ext cx="72000" cy="5715000"/>
            </a:xfrm>
            <a:prstGeom prst="rect">
              <a:avLst/>
            </a:prstGeom>
            <a:solidFill>
              <a:srgbClr val="002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6" name="Рисунок 11">
            <a:extLst>
              <a:ext uri="{FF2B5EF4-FFF2-40B4-BE49-F238E27FC236}">
                <a16:creationId xmlns:a16="http://schemas.microsoft.com/office/drawing/2014/main" id="{D7C13B40-5E0E-E57E-64F2-6703DCCF2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465" y="58738"/>
            <a:ext cx="128905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6AEC6E-58AA-0422-C30D-AF1340BBEA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70" t="33028" r="71828" b="33733"/>
          <a:stretch/>
        </p:blipFill>
        <p:spPr bwMode="auto">
          <a:xfrm>
            <a:off x="217687" y="-4127"/>
            <a:ext cx="451734" cy="8042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6DC8DA08-703A-3473-54A5-27E1A5D3B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DFEAA2-8C13-4538-9225-2EEF30F82EDC}" type="slidenum">
              <a:rPr lang="ru-RU" sz="1400" b="1">
                <a:solidFill>
                  <a:srgbClr val="0033CC"/>
                </a:solidFill>
              </a:rPr>
              <a:pPr>
                <a:defRPr/>
              </a:pPr>
              <a:t>11</a:t>
            </a:fld>
            <a:endParaRPr lang="ru-RU" sz="1400" b="1" dirty="0">
              <a:solidFill>
                <a:srgbClr val="0033CC"/>
              </a:solidFill>
            </a:endParaRPr>
          </a:p>
        </p:txBody>
      </p:sp>
      <p:sp>
        <p:nvSpPr>
          <p:cNvPr id="14" name="Объект 4">
            <a:extLst>
              <a:ext uri="{FF2B5EF4-FFF2-40B4-BE49-F238E27FC236}">
                <a16:creationId xmlns:a16="http://schemas.microsoft.com/office/drawing/2014/main" id="{7D7DE3C5-DC22-82D9-042D-B472A12012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0626" y="2625060"/>
            <a:ext cx="7401488" cy="5116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 b="1">
                <a:solidFill>
                  <a:srgbClr val="17375E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300">
                <a:solidFill>
                  <a:srgbClr val="1F497D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indent="450215">
              <a:spcAft>
                <a:spcPts val="800"/>
              </a:spcAft>
            </a:pPr>
            <a:endParaRPr lang="ru-RU" sz="16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indent="450215">
              <a:lnSpc>
                <a:spcPct val="150000"/>
              </a:lnSpc>
              <a:spcAft>
                <a:spcPts val="800"/>
              </a:spcAft>
            </a:pPr>
            <a:endParaRPr lang="ru-RU" sz="16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indent="450215" algn="ctr">
              <a:lnSpc>
                <a:spcPct val="150000"/>
              </a:lnSpc>
              <a:spcAft>
                <a:spcPts val="800"/>
              </a:spcAft>
            </a:pPr>
            <a:endParaRPr lang="ru-RU" sz="16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endParaRPr lang="ru-RU" altLang="ru-RU" sz="23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04F354-A45D-0880-B06B-81856F2A64A9}"/>
              </a:ext>
            </a:extLst>
          </p:cNvPr>
          <p:cNvSpPr txBox="1"/>
          <p:nvPr/>
        </p:nvSpPr>
        <p:spPr>
          <a:xfrm>
            <a:off x="1921625" y="1848121"/>
            <a:ext cx="3045199" cy="12075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460098-1904-16E3-12DD-E964F0F9FFD6}"/>
              </a:ext>
            </a:extLst>
          </p:cNvPr>
          <p:cNvSpPr txBox="1"/>
          <p:nvPr/>
        </p:nvSpPr>
        <p:spPr>
          <a:xfrm>
            <a:off x="1448626" y="1234139"/>
            <a:ext cx="6344859" cy="19338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 rtl="0" fontAlgn="base">
              <a:lnSpc>
                <a:spcPct val="150000"/>
              </a:lnSpc>
            </a:pPr>
            <a:r>
              <a:rPr lang="ru-RU" sz="2000" b="1" i="0" dirty="0">
                <a:solidFill>
                  <a:srgbClr val="1F4E79"/>
                </a:solidFill>
                <a:effectLst/>
                <a:latin typeface="Times New Roman" panose="02020603050405020304" pitchFamily="18" charset="0"/>
              </a:rPr>
              <a:t>С кровоизлиянием: 9,860 (</a:t>
            </a:r>
            <a:r>
              <a:rPr lang="en-US" sz="2000" b="1" i="0" dirty="0">
                <a:solidFill>
                  <a:srgbClr val="1F4E79"/>
                </a:solidFill>
                <a:effectLst/>
                <a:latin typeface="Times New Roman" panose="02020603050405020304" pitchFamily="18" charset="0"/>
              </a:rPr>
              <a:t>oversampling)  </a:t>
            </a:r>
          </a:p>
          <a:p>
            <a:pPr algn="just" rtl="0" fontAlgn="base">
              <a:lnSpc>
                <a:spcPct val="150000"/>
              </a:lnSpc>
            </a:pPr>
            <a:r>
              <a:rPr lang="ru-RU" sz="2000" b="1" i="0" dirty="0">
                <a:solidFill>
                  <a:srgbClr val="1F4E79"/>
                </a:solidFill>
                <a:effectLst/>
                <a:latin typeface="Times New Roman" panose="02020603050405020304" pitchFamily="18" charset="0"/>
              </a:rPr>
              <a:t>Без кровоизлияния: 9,860 (</a:t>
            </a:r>
            <a:r>
              <a:rPr lang="en-US" sz="2000" b="1" i="0" dirty="0" err="1">
                <a:solidFill>
                  <a:srgbClr val="1F4E79"/>
                </a:solidFill>
                <a:effectLst/>
                <a:latin typeface="Times New Roman" panose="02020603050405020304" pitchFamily="18" charset="0"/>
              </a:rPr>
              <a:t>undersampling</a:t>
            </a:r>
            <a:r>
              <a:rPr lang="en-US" sz="2000" b="1" i="0" dirty="0">
                <a:solidFill>
                  <a:srgbClr val="1F4E79"/>
                </a:solidFill>
                <a:effectLst/>
                <a:latin typeface="Times New Roman" panose="02020603050405020304" pitchFamily="18" charset="0"/>
              </a:rPr>
              <a:t>) </a:t>
            </a:r>
            <a:endParaRPr lang="ru-RU" sz="2000" b="1" i="0" dirty="0">
              <a:solidFill>
                <a:srgbClr val="1F4E79"/>
              </a:solidFill>
              <a:effectLst/>
              <a:latin typeface="Times New Roman" panose="02020603050405020304" pitchFamily="18" charset="0"/>
            </a:endParaRPr>
          </a:p>
          <a:p>
            <a:pPr algn="just" rtl="0" fontAlgn="base">
              <a:lnSpc>
                <a:spcPts val="2475"/>
              </a:lnSpc>
            </a:pPr>
            <a:endParaRPr lang="en-US" sz="2000" b="1" i="0" dirty="0">
              <a:solidFill>
                <a:srgbClr val="1F4E79"/>
              </a:solidFill>
              <a:effectLst/>
              <a:latin typeface="Times New Roman" panose="02020603050405020304" pitchFamily="18" charset="0"/>
            </a:endParaRPr>
          </a:p>
          <a:p>
            <a:pPr algn="just" rtl="0" fontAlgn="base">
              <a:lnSpc>
                <a:spcPts val="2475"/>
              </a:lnSpc>
            </a:pPr>
            <a:r>
              <a:rPr lang="ru-RU" sz="2000" b="1" i="0" dirty="0">
                <a:solidFill>
                  <a:srgbClr val="1F4E79"/>
                </a:solidFill>
                <a:effectLst/>
                <a:latin typeface="Times New Roman" panose="02020603050405020304" pitchFamily="18" charset="0"/>
              </a:rPr>
              <a:t>                     Всего: 19,720 снимков </a:t>
            </a:r>
          </a:p>
          <a:p>
            <a:endParaRPr lang="ru-RU" sz="1800" b="1" dirty="0">
              <a:solidFill>
                <a:srgbClr val="1F4E79"/>
              </a:solidFill>
              <a:latin typeface="Times New Roman"/>
              <a:ea typeface="Cambria"/>
              <a:cs typeface="Times New Roman"/>
            </a:endParaRPr>
          </a:p>
        </p:txBody>
      </p:sp>
      <p:pic>
        <p:nvPicPr>
          <p:cNvPr id="1026" name="Picture 2" descr="Рисунок">
            <a:extLst>
              <a:ext uri="{FF2B5EF4-FFF2-40B4-BE49-F238E27FC236}">
                <a16:creationId xmlns:a16="http://schemas.microsoft.com/office/drawing/2014/main" id="{15BBF953-0BB5-6670-1BB4-939C170E4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626" y="3024235"/>
            <a:ext cx="5420213" cy="249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083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81554-4CA6-8B67-AB5B-056FEBBA1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>
            <a:extLst>
              <a:ext uri="{FF2B5EF4-FFF2-40B4-BE49-F238E27FC236}">
                <a16:creationId xmlns:a16="http://schemas.microsoft.com/office/drawing/2014/main" id="{27B2F525-A281-897B-6EB3-9C71DB9C6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75" y="396876"/>
            <a:ext cx="222250" cy="210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413" name="Picture 3">
            <a:extLst>
              <a:ext uri="{FF2B5EF4-FFF2-40B4-BE49-F238E27FC236}">
                <a16:creationId xmlns:a16="http://schemas.microsoft.com/office/drawing/2014/main" id="{377E9F06-A0B0-A741-2680-ED2101D33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13" y="387615"/>
            <a:ext cx="222250" cy="21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0F81878-C851-0AC7-B7DE-EBA1B92C1FDE}"/>
              </a:ext>
            </a:extLst>
          </p:cNvPr>
          <p:cNvGrpSpPr/>
          <p:nvPr/>
        </p:nvGrpSpPr>
        <p:grpSpPr>
          <a:xfrm>
            <a:off x="8778114" y="-4851"/>
            <a:ext cx="360000" cy="5715000"/>
            <a:chOff x="8712000" y="0"/>
            <a:chExt cx="360000" cy="571500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A720EBDF-BAF3-6BFB-D59E-ECD620550EB3}"/>
                </a:ext>
              </a:extLst>
            </p:cNvPr>
            <p:cNvSpPr/>
            <p:nvPr/>
          </p:nvSpPr>
          <p:spPr>
            <a:xfrm>
              <a:off x="9000000" y="0"/>
              <a:ext cx="72000" cy="5715000"/>
            </a:xfrm>
            <a:prstGeom prst="rect">
              <a:avLst/>
            </a:prstGeom>
            <a:solidFill>
              <a:srgbClr val="002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D1B5CF19-AAD2-60C1-1117-14E625023CA0}"/>
                </a:ext>
              </a:extLst>
            </p:cNvPr>
            <p:cNvSpPr/>
            <p:nvPr/>
          </p:nvSpPr>
          <p:spPr>
            <a:xfrm>
              <a:off x="8856000" y="0"/>
              <a:ext cx="72000" cy="5715000"/>
            </a:xfrm>
            <a:prstGeom prst="rect">
              <a:avLst/>
            </a:prstGeom>
            <a:solidFill>
              <a:srgbClr val="002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236A74AF-1880-C83D-DEC4-66208A5CA24E}"/>
                </a:ext>
              </a:extLst>
            </p:cNvPr>
            <p:cNvSpPr/>
            <p:nvPr/>
          </p:nvSpPr>
          <p:spPr>
            <a:xfrm>
              <a:off x="8712000" y="0"/>
              <a:ext cx="72000" cy="5715000"/>
            </a:xfrm>
            <a:prstGeom prst="rect">
              <a:avLst/>
            </a:prstGeom>
            <a:solidFill>
              <a:srgbClr val="002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6" name="Рисунок 11">
            <a:extLst>
              <a:ext uri="{FF2B5EF4-FFF2-40B4-BE49-F238E27FC236}">
                <a16:creationId xmlns:a16="http://schemas.microsoft.com/office/drawing/2014/main" id="{75858412-E38F-3680-5BE3-575B7AC07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465" y="58738"/>
            <a:ext cx="128905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D7BF372-D5EE-B384-C144-0D0736703F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70" t="33028" r="71828" b="33733"/>
          <a:stretch/>
        </p:blipFill>
        <p:spPr bwMode="auto">
          <a:xfrm>
            <a:off x="217687" y="-4127"/>
            <a:ext cx="451734" cy="8042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83BFC34F-F20E-96E4-E0E3-21932213C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DFEAA2-8C13-4538-9225-2EEF30F82EDC}" type="slidenum">
              <a:rPr lang="ru-RU" sz="1400" b="1">
                <a:solidFill>
                  <a:srgbClr val="0033CC"/>
                </a:solidFill>
              </a:rPr>
              <a:pPr>
                <a:defRPr/>
              </a:pPr>
              <a:t>12</a:t>
            </a:fld>
            <a:endParaRPr lang="ru-RU" sz="1400" b="1" dirty="0">
              <a:solidFill>
                <a:srgbClr val="0033CC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A5E7E8-8AD4-3C2A-CCB1-28B93088B2A5}"/>
              </a:ext>
            </a:extLst>
          </p:cNvPr>
          <p:cNvSpPr txBox="1"/>
          <p:nvPr/>
        </p:nvSpPr>
        <p:spPr>
          <a:xfrm>
            <a:off x="1921625" y="1848121"/>
            <a:ext cx="3045199" cy="12075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A33C2-44E2-F87D-E886-5ED4480B78E8}"/>
              </a:ext>
            </a:extLst>
          </p:cNvPr>
          <p:cNvSpPr txBox="1"/>
          <p:nvPr/>
        </p:nvSpPr>
        <p:spPr>
          <a:xfrm>
            <a:off x="1254125" y="445477"/>
            <a:ext cx="6401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i="0" dirty="0">
                <a:solidFill>
                  <a:srgbClr val="1F4E79"/>
                </a:solidFill>
                <a:effectLst/>
                <a:latin typeface="Times New Roman" panose="02020603050405020304" pitchFamily="18" charset="0"/>
              </a:rPr>
              <a:t>Выбор архитектуры модели и обоснование выбора </a:t>
            </a:r>
            <a:endParaRPr lang="ru-RU" sz="1600" b="1" dirty="0">
              <a:solidFill>
                <a:srgbClr val="1F4E7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C272EC-3EBD-C144-2869-BFB2E8FD01E2}"/>
              </a:ext>
            </a:extLst>
          </p:cNvPr>
          <p:cNvSpPr txBox="1"/>
          <p:nvPr/>
        </p:nvSpPr>
        <p:spPr>
          <a:xfrm>
            <a:off x="802695" y="1049342"/>
            <a:ext cx="7591027" cy="1427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>
              <a:lnSpc>
                <a:spcPct val="150000"/>
              </a:lnSpc>
            </a:pPr>
            <a:r>
              <a:rPr lang="ru-RU" sz="2000" b="1" i="0" dirty="0">
                <a:solidFill>
                  <a:srgbClr val="1F4E79"/>
                </a:solidFill>
                <a:effectLst/>
                <a:latin typeface="Times New Roman" panose="02020603050405020304" pitchFamily="18" charset="0"/>
              </a:rPr>
              <a:t>Было принято решение реализовать данную задачу с использованием </a:t>
            </a:r>
            <a:r>
              <a:rPr lang="ru-RU" sz="2000" b="1" i="0" dirty="0" err="1">
                <a:solidFill>
                  <a:srgbClr val="1F4E79"/>
                </a:solidFill>
                <a:effectLst/>
                <a:latin typeface="Times New Roman" panose="02020603050405020304" pitchFamily="18" charset="0"/>
              </a:rPr>
              <a:t>препроцессинга</a:t>
            </a:r>
            <a:r>
              <a:rPr lang="ru-RU" sz="2000" b="1" i="0" dirty="0">
                <a:solidFill>
                  <a:srgbClr val="1F4E79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ru-RU" sz="2000" b="1" i="0" dirty="0" err="1">
                <a:solidFill>
                  <a:srgbClr val="1F4E79"/>
                </a:solidFill>
                <a:effectLst/>
                <a:latin typeface="Times New Roman" panose="02020603050405020304" pitchFamily="18" charset="0"/>
              </a:rPr>
              <a:t>Windowing</a:t>
            </a:r>
            <a:r>
              <a:rPr lang="ru-RU" sz="2000" b="1" i="0" dirty="0">
                <a:solidFill>
                  <a:srgbClr val="1F4E79"/>
                </a:solidFill>
                <a:effectLst/>
                <a:latin typeface="Times New Roman" panose="02020603050405020304" pitchFamily="18" charset="0"/>
              </a:rPr>
              <a:t> и одной </a:t>
            </a:r>
            <a:r>
              <a:rPr lang="ru-RU" sz="2000" b="1" i="0" dirty="0" err="1">
                <a:solidFill>
                  <a:srgbClr val="1F4E79"/>
                </a:solidFill>
                <a:effectLst/>
                <a:latin typeface="Times New Roman" panose="02020603050405020304" pitchFamily="18" charset="0"/>
              </a:rPr>
              <a:t>сверточной</a:t>
            </a:r>
            <a:r>
              <a:rPr lang="ru-RU" sz="2000" b="1" i="0" dirty="0">
                <a:solidFill>
                  <a:srgbClr val="1F4E79"/>
                </a:solidFill>
                <a:effectLst/>
                <a:latin typeface="Times New Roman" panose="02020603050405020304" pitchFamily="18" charset="0"/>
              </a:rPr>
              <a:t> нейронной сети</a:t>
            </a:r>
            <a:endParaRPr lang="ru-RU" sz="2000" b="1" dirty="0">
              <a:solidFill>
                <a:srgbClr val="1F4E79"/>
              </a:solidFill>
            </a:endParaRPr>
          </a:p>
        </p:txBody>
      </p:sp>
      <p:pic>
        <p:nvPicPr>
          <p:cNvPr id="11" name="Picture 2" descr="Рисунок">
            <a:extLst>
              <a:ext uri="{FF2B5EF4-FFF2-40B4-BE49-F238E27FC236}">
                <a16:creationId xmlns:a16="http://schemas.microsoft.com/office/drawing/2014/main" id="{A95C2B47-8FDC-8488-8111-D5A09AC10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" r="18682"/>
          <a:stretch/>
        </p:blipFill>
        <p:spPr bwMode="auto">
          <a:xfrm>
            <a:off x="1254126" y="2774061"/>
            <a:ext cx="6153340" cy="249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858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3283A-6329-1886-50AF-07099386A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>
            <a:extLst>
              <a:ext uri="{FF2B5EF4-FFF2-40B4-BE49-F238E27FC236}">
                <a16:creationId xmlns:a16="http://schemas.microsoft.com/office/drawing/2014/main" id="{74419E76-5CF8-E434-2CFD-5C289DC61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75" y="396876"/>
            <a:ext cx="222250" cy="210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413" name="Picture 3">
            <a:extLst>
              <a:ext uri="{FF2B5EF4-FFF2-40B4-BE49-F238E27FC236}">
                <a16:creationId xmlns:a16="http://schemas.microsoft.com/office/drawing/2014/main" id="{35143C05-AFF5-9078-03E6-3D84B6CBB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13" y="387615"/>
            <a:ext cx="222250" cy="21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6B1E83C4-6812-817A-6AF8-BB9A27458B00}"/>
              </a:ext>
            </a:extLst>
          </p:cNvPr>
          <p:cNvGrpSpPr/>
          <p:nvPr/>
        </p:nvGrpSpPr>
        <p:grpSpPr>
          <a:xfrm>
            <a:off x="8778114" y="-4851"/>
            <a:ext cx="360000" cy="5715000"/>
            <a:chOff x="8712000" y="0"/>
            <a:chExt cx="360000" cy="571500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B73ADB6E-824C-1906-1460-A1F5BBA89320}"/>
                </a:ext>
              </a:extLst>
            </p:cNvPr>
            <p:cNvSpPr/>
            <p:nvPr/>
          </p:nvSpPr>
          <p:spPr>
            <a:xfrm>
              <a:off x="9000000" y="0"/>
              <a:ext cx="72000" cy="5715000"/>
            </a:xfrm>
            <a:prstGeom prst="rect">
              <a:avLst/>
            </a:prstGeom>
            <a:solidFill>
              <a:srgbClr val="002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21D90A34-5E5C-7393-D646-BFB6C21D5020}"/>
                </a:ext>
              </a:extLst>
            </p:cNvPr>
            <p:cNvSpPr/>
            <p:nvPr/>
          </p:nvSpPr>
          <p:spPr>
            <a:xfrm>
              <a:off x="8856000" y="0"/>
              <a:ext cx="72000" cy="5715000"/>
            </a:xfrm>
            <a:prstGeom prst="rect">
              <a:avLst/>
            </a:prstGeom>
            <a:solidFill>
              <a:srgbClr val="002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8B1BBB90-EC1D-30C0-460D-EE63C0C4AD9E}"/>
                </a:ext>
              </a:extLst>
            </p:cNvPr>
            <p:cNvSpPr/>
            <p:nvPr/>
          </p:nvSpPr>
          <p:spPr>
            <a:xfrm>
              <a:off x="8712000" y="0"/>
              <a:ext cx="72000" cy="5715000"/>
            </a:xfrm>
            <a:prstGeom prst="rect">
              <a:avLst/>
            </a:prstGeom>
            <a:solidFill>
              <a:srgbClr val="002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6" name="Рисунок 11">
            <a:extLst>
              <a:ext uri="{FF2B5EF4-FFF2-40B4-BE49-F238E27FC236}">
                <a16:creationId xmlns:a16="http://schemas.microsoft.com/office/drawing/2014/main" id="{142BC472-0846-A9DF-1D2B-80BE69CEE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465" y="58738"/>
            <a:ext cx="128905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D1740B-6276-C495-4F9B-5E6332B4EF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70" t="33028" r="71828" b="33733"/>
          <a:stretch/>
        </p:blipFill>
        <p:spPr bwMode="auto">
          <a:xfrm>
            <a:off x="217687" y="-4127"/>
            <a:ext cx="451734" cy="8042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B3675C3F-1B03-F630-ECB0-9E7A3083C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DFEAA2-8C13-4538-9225-2EEF30F82EDC}" type="slidenum">
              <a:rPr lang="ru-RU" sz="1400" b="1">
                <a:solidFill>
                  <a:srgbClr val="0033CC"/>
                </a:solidFill>
              </a:rPr>
              <a:pPr>
                <a:defRPr/>
              </a:pPr>
              <a:t>13</a:t>
            </a:fld>
            <a:endParaRPr lang="ru-RU" sz="1400" b="1" dirty="0">
              <a:solidFill>
                <a:srgbClr val="0033CC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5648B4-66C4-5610-A39C-BE1B3542E187}"/>
              </a:ext>
            </a:extLst>
          </p:cNvPr>
          <p:cNvSpPr txBox="1"/>
          <p:nvPr/>
        </p:nvSpPr>
        <p:spPr>
          <a:xfrm>
            <a:off x="1921625" y="1848121"/>
            <a:ext cx="3045199" cy="12075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2406A4-4498-3296-84A4-A0722973E344}"/>
              </a:ext>
            </a:extLst>
          </p:cNvPr>
          <p:cNvSpPr txBox="1"/>
          <p:nvPr/>
        </p:nvSpPr>
        <p:spPr>
          <a:xfrm>
            <a:off x="6444864" y="846227"/>
            <a:ext cx="2421290" cy="337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>
              <a:lnSpc>
                <a:spcPct val="150000"/>
              </a:lnSpc>
            </a:pPr>
            <a:r>
              <a:rPr lang="ru-RU" sz="1600" b="1" dirty="0">
                <a:solidFill>
                  <a:srgbClr val="1F4E7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ходе работы были протестированы различные архитектуры </a:t>
            </a:r>
            <a:r>
              <a:rPr lang="ru-RU" sz="1600" b="1" dirty="0" err="1">
                <a:solidFill>
                  <a:srgbClr val="1F4E7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сверточных</a:t>
            </a:r>
            <a:r>
              <a:rPr lang="ru-RU" sz="1600" b="1" dirty="0">
                <a:solidFill>
                  <a:srgbClr val="1F4E7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нейронных сетей (CNN). Окончательный выбор сделан на основе ключевых метрик</a:t>
            </a:r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84D73979-DFC3-B712-0DA3-82BE672ACD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210570"/>
              </p:ext>
            </p:extLst>
          </p:nvPr>
        </p:nvGraphicFramePr>
        <p:xfrm>
          <a:off x="809042" y="209741"/>
          <a:ext cx="5648908" cy="5334677"/>
        </p:xfrm>
        <a:graphic>
          <a:graphicData uri="http://schemas.openxmlformats.org/drawingml/2006/table">
            <a:tbl>
              <a:tblPr/>
              <a:tblGrid>
                <a:gridCol w="1904864">
                  <a:extLst>
                    <a:ext uri="{9D8B030D-6E8A-4147-A177-3AD203B41FA5}">
                      <a16:colId xmlns:a16="http://schemas.microsoft.com/office/drawing/2014/main" val="2884444032"/>
                    </a:ext>
                  </a:extLst>
                </a:gridCol>
                <a:gridCol w="928973">
                  <a:extLst>
                    <a:ext uri="{9D8B030D-6E8A-4147-A177-3AD203B41FA5}">
                      <a16:colId xmlns:a16="http://schemas.microsoft.com/office/drawing/2014/main" val="2863688616"/>
                    </a:ext>
                  </a:extLst>
                </a:gridCol>
                <a:gridCol w="1088495">
                  <a:extLst>
                    <a:ext uri="{9D8B030D-6E8A-4147-A177-3AD203B41FA5}">
                      <a16:colId xmlns:a16="http://schemas.microsoft.com/office/drawing/2014/main" val="3203731927"/>
                    </a:ext>
                  </a:extLst>
                </a:gridCol>
                <a:gridCol w="900823">
                  <a:extLst>
                    <a:ext uri="{9D8B030D-6E8A-4147-A177-3AD203B41FA5}">
                      <a16:colId xmlns:a16="http://schemas.microsoft.com/office/drawing/2014/main" val="1213919673"/>
                    </a:ext>
                  </a:extLst>
                </a:gridCol>
                <a:gridCol w="825753">
                  <a:extLst>
                    <a:ext uri="{9D8B030D-6E8A-4147-A177-3AD203B41FA5}">
                      <a16:colId xmlns:a16="http://schemas.microsoft.com/office/drawing/2014/main" val="3695088415"/>
                    </a:ext>
                  </a:extLst>
                </a:gridCol>
              </a:tblGrid>
              <a:tr h="468086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endParaRPr lang="ru-RU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 rtl="0" fontAlgn="base">
                        <a:lnSpc>
                          <a:spcPts val="2475"/>
                        </a:lnSpc>
                        <a:buNone/>
                      </a:pPr>
                      <a:r>
                        <a:rPr lang="ru-RU" sz="1400" b="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Архитектура    </a:t>
                      </a:r>
                    </a:p>
                  </a:txBody>
                  <a:tcPr marL="42106" marR="42106" marT="21053" marB="21053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 rtl="0" fontAlgn="base">
                        <a:lnSpc>
                          <a:spcPts val="2475"/>
                        </a:lnSpc>
                        <a:buNone/>
                      </a:pPr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  </a:t>
                      </a:r>
                    </a:p>
                  </a:txBody>
                  <a:tcPr marL="42106" marR="42106" marT="21053" marB="21053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 rtl="0" fontAlgn="base">
                        <a:lnSpc>
                          <a:spcPts val="2475"/>
                        </a:lnSpc>
                        <a:buNone/>
                      </a:pPr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 </a:t>
                      </a:r>
                    </a:p>
                  </a:txBody>
                  <a:tcPr marL="42106" marR="42106" marT="21053" marB="21053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 rtl="0" fontAlgn="base">
                        <a:lnSpc>
                          <a:spcPts val="2475"/>
                        </a:lnSpc>
                        <a:buNone/>
                      </a:pPr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  </a:t>
                      </a:r>
                    </a:p>
                  </a:txBody>
                  <a:tcPr marL="42106" marR="42106" marT="21053" marB="21053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endParaRPr lang="en-US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 rtl="0" fontAlgn="base">
                        <a:lnSpc>
                          <a:spcPts val="2475"/>
                        </a:lnSpc>
                        <a:buNone/>
                      </a:pPr>
                      <a:r>
                        <a:rPr lang="en-US" sz="1400" b="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F1-score </a:t>
                      </a:r>
                    </a:p>
                  </a:txBody>
                  <a:tcPr marL="42106" marR="42106" marT="21053" marB="21053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2714280"/>
                  </a:ext>
                </a:extLst>
              </a:tr>
              <a:tr h="468086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endParaRPr lang="ru-RU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 rtl="0" fontAlgn="base">
                        <a:lnSpc>
                          <a:spcPts val="2475"/>
                        </a:lnSpc>
                        <a:buNone/>
                      </a:pPr>
                      <a:r>
                        <a:rPr lang="ru-RU" sz="1400" b="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Базовая модель </a:t>
                      </a:r>
                    </a:p>
                  </a:txBody>
                  <a:tcPr marL="42106" marR="42106" marT="21053" marB="21053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0C7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475"/>
                        </a:lnSpc>
                        <a:buNone/>
                      </a:pPr>
                      <a:r>
                        <a:rPr lang="ru-RU" sz="1400" b="0" i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0.97   </a:t>
                      </a:r>
                    </a:p>
                  </a:txBody>
                  <a:tcPr marL="42106" marR="42106" marT="21053" marB="21053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0C7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475"/>
                        </a:lnSpc>
                        <a:buNone/>
                      </a:pPr>
                      <a:r>
                        <a:rPr lang="ru-RU" sz="1400" b="0" i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0.92  </a:t>
                      </a:r>
                    </a:p>
                  </a:txBody>
                  <a:tcPr marL="42106" marR="42106" marT="21053" marB="21053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0C7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475"/>
                        </a:lnSpc>
                        <a:buNone/>
                      </a:pPr>
                      <a:r>
                        <a:rPr lang="ru-RU" sz="1400" b="0" i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0.89  </a:t>
                      </a:r>
                    </a:p>
                  </a:txBody>
                  <a:tcPr marL="42106" marR="42106" marT="21053" marB="21053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0C7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475"/>
                        </a:lnSpc>
                        <a:buNone/>
                      </a:pPr>
                      <a:r>
                        <a:rPr lang="ru-RU" sz="1400" b="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0.905  </a:t>
                      </a:r>
                    </a:p>
                  </a:txBody>
                  <a:tcPr marL="42106" marR="42106" marT="21053" marB="21053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0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865744"/>
                  </a:ext>
                </a:extLst>
              </a:tr>
              <a:tr h="745714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endParaRPr lang="ru-RU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 rtl="0" fontAlgn="base">
                        <a:lnSpc>
                          <a:spcPts val="2475"/>
                        </a:lnSpc>
                        <a:buNone/>
                      </a:pPr>
                      <a:r>
                        <a:rPr lang="ru-RU" sz="1400" b="0" i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Параллельная обработка каналов   </a:t>
                      </a:r>
                    </a:p>
                  </a:txBody>
                  <a:tcPr marL="42106" marR="42106" marT="21053" marB="21053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475"/>
                        </a:lnSpc>
                        <a:buNone/>
                      </a:pPr>
                      <a:r>
                        <a:rPr lang="ru-RU" sz="1400" b="0" i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0.96 </a:t>
                      </a:r>
                    </a:p>
                  </a:txBody>
                  <a:tcPr marL="42106" marR="42106" marT="21053" marB="21053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475"/>
                        </a:lnSpc>
                        <a:buNone/>
                      </a:pPr>
                      <a:r>
                        <a:rPr lang="ru-RU" sz="1400" b="0" i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0.90   </a:t>
                      </a:r>
                    </a:p>
                  </a:txBody>
                  <a:tcPr marL="42106" marR="42106" marT="21053" marB="21053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475"/>
                        </a:lnSpc>
                        <a:buNone/>
                      </a:pPr>
                      <a:r>
                        <a:rPr lang="ru-RU" sz="1400" b="0" i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0.87 </a:t>
                      </a:r>
                    </a:p>
                  </a:txBody>
                  <a:tcPr marL="42106" marR="42106" marT="21053" marB="21053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475"/>
                        </a:lnSpc>
                        <a:buNone/>
                      </a:pPr>
                      <a:r>
                        <a:rPr lang="ru-RU" sz="1400" b="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0.885   </a:t>
                      </a:r>
                    </a:p>
                  </a:txBody>
                  <a:tcPr marL="42106" marR="42106" marT="21053" marB="21053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8241508"/>
                  </a:ext>
                </a:extLst>
              </a:tr>
              <a:tr h="745714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endParaRPr lang="ru-RU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 rtl="0" fontAlgn="base">
                        <a:lnSpc>
                          <a:spcPts val="2475"/>
                        </a:lnSpc>
                        <a:buNone/>
                      </a:pPr>
                      <a:r>
                        <a:rPr lang="ru-RU" sz="1400" b="0" i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Один нейрон (сигмоида) на выходе </a:t>
                      </a:r>
                    </a:p>
                  </a:txBody>
                  <a:tcPr marL="42106" marR="42106" marT="21053" marB="21053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475"/>
                        </a:lnSpc>
                        <a:buNone/>
                      </a:pPr>
                      <a:r>
                        <a:rPr lang="ru-RU" sz="1400" b="0" i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0.94 </a:t>
                      </a:r>
                    </a:p>
                  </a:txBody>
                  <a:tcPr marL="42106" marR="42106" marT="21053" marB="21053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475"/>
                        </a:lnSpc>
                        <a:buNone/>
                      </a:pPr>
                      <a:r>
                        <a:rPr lang="ru-RU" sz="1400" b="0" i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0.91 </a:t>
                      </a:r>
                    </a:p>
                  </a:txBody>
                  <a:tcPr marL="42106" marR="42106" marT="21053" marB="21053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475"/>
                        </a:lnSpc>
                        <a:buNone/>
                      </a:pPr>
                      <a:r>
                        <a:rPr lang="ru-RU" sz="1400" b="0" i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0.82 </a:t>
                      </a:r>
                    </a:p>
                  </a:txBody>
                  <a:tcPr marL="42106" marR="42106" marT="21053" marB="21053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475"/>
                        </a:lnSpc>
                        <a:buNone/>
                      </a:pPr>
                      <a:r>
                        <a:rPr lang="ru-RU" sz="1400" b="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0.865 </a:t>
                      </a:r>
                    </a:p>
                  </a:txBody>
                  <a:tcPr marL="42106" marR="42106" marT="21053" marB="21053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6190399"/>
                  </a:ext>
                </a:extLst>
              </a:tr>
              <a:tr h="745714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 rtl="0" fontAlgn="base">
                        <a:lnSpc>
                          <a:spcPts val="2475"/>
                        </a:lnSpc>
                        <a:buNone/>
                      </a:pPr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AvgPooling </a:t>
                      </a:r>
                      <a:r>
                        <a:rPr lang="ru-RU" sz="1400" b="0" i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вместо </a:t>
                      </a:r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MaxPooling </a:t>
                      </a:r>
                    </a:p>
                  </a:txBody>
                  <a:tcPr marL="42106" marR="42106" marT="21053" marB="21053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475"/>
                        </a:lnSpc>
                        <a:buNone/>
                      </a:pPr>
                      <a:r>
                        <a:rPr lang="ru-RU" sz="1400" b="0" i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0.95 </a:t>
                      </a:r>
                    </a:p>
                  </a:txBody>
                  <a:tcPr marL="42106" marR="42106" marT="21053" marB="21053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475"/>
                        </a:lnSpc>
                        <a:buNone/>
                      </a:pPr>
                      <a:r>
                        <a:rPr lang="ru-RU" sz="1400" b="0" i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0.91 </a:t>
                      </a:r>
                    </a:p>
                  </a:txBody>
                  <a:tcPr marL="42106" marR="42106" marT="21053" marB="21053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475"/>
                        </a:lnSpc>
                        <a:buNone/>
                      </a:pPr>
                      <a:r>
                        <a:rPr lang="ru-RU" sz="1400" b="0" i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0.85 </a:t>
                      </a:r>
                    </a:p>
                  </a:txBody>
                  <a:tcPr marL="42106" marR="42106" marT="21053" marB="21053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475"/>
                        </a:lnSpc>
                        <a:buNone/>
                      </a:pPr>
                      <a:r>
                        <a:rPr lang="ru-RU" sz="1400" b="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0.88 </a:t>
                      </a:r>
                    </a:p>
                  </a:txBody>
                  <a:tcPr marL="42106" marR="42106" marT="21053" marB="21053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7784936"/>
                  </a:ext>
                </a:extLst>
              </a:tr>
              <a:tr h="745714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endParaRPr lang="ru-RU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 rtl="0" fontAlgn="base">
                        <a:lnSpc>
                          <a:spcPts val="2475"/>
                        </a:lnSpc>
                        <a:buNone/>
                      </a:pPr>
                      <a:r>
                        <a:rPr lang="ru-RU" sz="1400" b="0" i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Расширенные полносвязные слои </a:t>
                      </a:r>
                    </a:p>
                  </a:txBody>
                  <a:tcPr marL="42106" marR="42106" marT="21053" marB="21053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475"/>
                        </a:lnSpc>
                        <a:buNone/>
                      </a:pPr>
                      <a:r>
                        <a:rPr lang="ru-RU" sz="1400" b="0" i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0.96 </a:t>
                      </a:r>
                    </a:p>
                  </a:txBody>
                  <a:tcPr marL="42106" marR="42106" marT="21053" marB="21053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475"/>
                        </a:lnSpc>
                        <a:buNone/>
                      </a:pPr>
                      <a:r>
                        <a:rPr lang="ru-RU" sz="1400" b="0" i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0.91 </a:t>
                      </a:r>
                    </a:p>
                  </a:txBody>
                  <a:tcPr marL="42106" marR="42106" marT="21053" marB="21053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475"/>
                        </a:lnSpc>
                        <a:buNone/>
                      </a:pPr>
                      <a:r>
                        <a:rPr lang="ru-RU" sz="1400" b="0" i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0.88 </a:t>
                      </a:r>
                    </a:p>
                  </a:txBody>
                  <a:tcPr marL="42106" marR="42106" marT="21053" marB="21053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475"/>
                        </a:lnSpc>
                        <a:buNone/>
                      </a:pPr>
                      <a:r>
                        <a:rPr lang="ru-RU" sz="1400" b="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0.895 </a:t>
                      </a:r>
                    </a:p>
                  </a:txBody>
                  <a:tcPr marL="42106" marR="42106" marT="21053" marB="21053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8374800"/>
                  </a:ext>
                </a:extLst>
              </a:tr>
              <a:tr h="745714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endParaRPr lang="en-US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 rtl="0" fontAlgn="base">
                        <a:lnSpc>
                          <a:spcPts val="2475"/>
                        </a:lnSpc>
                        <a:buNone/>
                      </a:pPr>
                      <a:r>
                        <a:rPr lang="en-US" sz="1400" b="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Residual-</a:t>
                      </a:r>
                      <a:r>
                        <a:rPr lang="ru-RU" sz="1400" b="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блоки (</a:t>
                      </a:r>
                      <a:r>
                        <a:rPr lang="en-US" sz="1400" b="0" i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ResNet</a:t>
                      </a:r>
                      <a:r>
                        <a:rPr lang="en-US" sz="1400" b="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ru-RU" sz="1400" b="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подобная) </a:t>
                      </a:r>
                    </a:p>
                  </a:txBody>
                  <a:tcPr marL="42106" marR="42106" marT="21053" marB="21053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475"/>
                        </a:lnSpc>
                        <a:buNone/>
                      </a:pPr>
                      <a:r>
                        <a:rPr lang="ru-RU" sz="1400" b="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0.96 </a:t>
                      </a:r>
                    </a:p>
                  </a:txBody>
                  <a:tcPr marL="42106" marR="42106" marT="21053" marB="21053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475"/>
                        </a:lnSpc>
                        <a:buNone/>
                      </a:pPr>
                      <a:r>
                        <a:rPr lang="ru-RU" sz="1400" b="0" i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0.93 </a:t>
                      </a:r>
                    </a:p>
                  </a:txBody>
                  <a:tcPr marL="42106" marR="42106" marT="21053" marB="21053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475"/>
                        </a:lnSpc>
                        <a:buNone/>
                      </a:pPr>
                      <a:r>
                        <a:rPr lang="ru-RU" sz="1400" b="0" i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0.86 </a:t>
                      </a:r>
                    </a:p>
                  </a:txBody>
                  <a:tcPr marL="42106" marR="42106" marT="21053" marB="21053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2475"/>
                        </a:lnSpc>
                        <a:buNone/>
                      </a:pPr>
                      <a:r>
                        <a:rPr lang="ru-RU" sz="1400" b="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0.895 </a:t>
                      </a:r>
                    </a:p>
                  </a:txBody>
                  <a:tcPr marL="42106" marR="42106" marT="21053" marB="21053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315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012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1F5E4-ECAD-A50C-7151-71E140239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>
            <a:extLst>
              <a:ext uri="{FF2B5EF4-FFF2-40B4-BE49-F238E27FC236}">
                <a16:creationId xmlns:a16="http://schemas.microsoft.com/office/drawing/2014/main" id="{273853B1-6832-BA0A-D3A9-1961CC819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75" y="396876"/>
            <a:ext cx="222250" cy="210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413" name="Picture 3">
            <a:extLst>
              <a:ext uri="{FF2B5EF4-FFF2-40B4-BE49-F238E27FC236}">
                <a16:creationId xmlns:a16="http://schemas.microsoft.com/office/drawing/2014/main" id="{D16CF371-A54C-D8D9-2A0E-F03C60F0D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13" y="387615"/>
            <a:ext cx="222250" cy="21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414" name="Прямоугольник 6">
            <a:extLst>
              <a:ext uri="{FF2B5EF4-FFF2-40B4-BE49-F238E27FC236}">
                <a16:creationId xmlns:a16="http://schemas.microsoft.com/office/drawing/2014/main" id="{25B8D1E8-C075-3E4C-B27E-D43F5B48EB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7302" y="268835"/>
            <a:ext cx="57110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/>
          <a:p>
            <a:pPr algn="ctr"/>
            <a:r>
              <a:rPr lang="ru-RU" sz="2400" b="1" dirty="0">
                <a:solidFill>
                  <a:srgbClr val="3860D7"/>
                </a:solidFill>
                <a:latin typeface="Times New Roman"/>
                <a:ea typeface="+mn-lt"/>
                <a:cs typeface="Times New Roman"/>
              </a:rPr>
              <a:t>Архитектура модели</a:t>
            </a:r>
            <a:endParaRPr lang="ru-RU" dirty="0">
              <a:solidFill>
                <a:srgbClr val="3860D7"/>
              </a:solidFill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A9FEEFC-70D6-8F47-50D0-95771BEAFA22}"/>
              </a:ext>
            </a:extLst>
          </p:cNvPr>
          <p:cNvGrpSpPr/>
          <p:nvPr/>
        </p:nvGrpSpPr>
        <p:grpSpPr>
          <a:xfrm>
            <a:off x="8778114" y="-4851"/>
            <a:ext cx="323424" cy="5715000"/>
            <a:chOff x="8712000" y="0"/>
            <a:chExt cx="360000" cy="571500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2C745CA3-EDD0-1DBB-EEDF-001A30769D7A}"/>
                </a:ext>
              </a:extLst>
            </p:cNvPr>
            <p:cNvSpPr/>
            <p:nvPr/>
          </p:nvSpPr>
          <p:spPr>
            <a:xfrm>
              <a:off x="9000000" y="0"/>
              <a:ext cx="72000" cy="5715000"/>
            </a:xfrm>
            <a:prstGeom prst="rect">
              <a:avLst/>
            </a:prstGeom>
            <a:solidFill>
              <a:srgbClr val="002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77183E25-BFA2-E5D4-87CC-D9712E4D5B78}"/>
                </a:ext>
              </a:extLst>
            </p:cNvPr>
            <p:cNvSpPr/>
            <p:nvPr/>
          </p:nvSpPr>
          <p:spPr>
            <a:xfrm>
              <a:off x="8856000" y="0"/>
              <a:ext cx="72000" cy="5715000"/>
            </a:xfrm>
            <a:prstGeom prst="rect">
              <a:avLst/>
            </a:prstGeom>
            <a:solidFill>
              <a:srgbClr val="002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F23A8CF7-F63A-CF8E-501D-BBAE957C83C3}"/>
                </a:ext>
              </a:extLst>
            </p:cNvPr>
            <p:cNvSpPr/>
            <p:nvPr/>
          </p:nvSpPr>
          <p:spPr>
            <a:xfrm>
              <a:off x="8712000" y="0"/>
              <a:ext cx="72000" cy="5715000"/>
            </a:xfrm>
            <a:prstGeom prst="rect">
              <a:avLst/>
            </a:prstGeom>
            <a:solidFill>
              <a:srgbClr val="002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6" name="Рисунок 11">
            <a:extLst>
              <a:ext uri="{FF2B5EF4-FFF2-40B4-BE49-F238E27FC236}">
                <a16:creationId xmlns:a16="http://schemas.microsoft.com/office/drawing/2014/main" id="{6649BBBC-D759-7610-39CC-FEFAE7E63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465" y="58738"/>
            <a:ext cx="128905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01D2B3-73C8-0AD9-5E6D-2C2FAE4DB6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70" t="33028" r="71828" b="33733"/>
          <a:stretch/>
        </p:blipFill>
        <p:spPr bwMode="auto">
          <a:xfrm>
            <a:off x="217687" y="-4127"/>
            <a:ext cx="451734" cy="8042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AAC0BBC2-1A09-00D6-32CA-F728A2255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DFEAA2-8C13-4538-9225-2EEF30F82EDC}" type="slidenum">
              <a:rPr lang="ru-RU" sz="1400" b="1">
                <a:solidFill>
                  <a:srgbClr val="0033CC"/>
                </a:solidFill>
              </a:rPr>
              <a:pPr>
                <a:defRPr/>
              </a:pPr>
              <a:t>14</a:t>
            </a:fld>
            <a:endParaRPr lang="ru-RU" sz="1400" b="1" dirty="0">
              <a:solidFill>
                <a:srgbClr val="0033CC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BDAAB2-78A5-5DDA-B0C3-B289C12E0BD1}"/>
              </a:ext>
            </a:extLst>
          </p:cNvPr>
          <p:cNvSpPr txBox="1"/>
          <p:nvPr/>
        </p:nvSpPr>
        <p:spPr>
          <a:xfrm>
            <a:off x="437638" y="1138253"/>
            <a:ext cx="46389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800" b="1" dirty="0">
                <a:solidFill>
                  <a:srgbClr val="1F4E79"/>
                </a:solidFill>
                <a:latin typeface="Times New Roman"/>
                <a:ea typeface="+mn-lt"/>
                <a:cs typeface="+mn-lt"/>
              </a:rPr>
              <a:t> </a:t>
            </a:r>
            <a:endParaRPr lang="ru-RU" sz="1800" b="1" dirty="0">
              <a:solidFill>
                <a:srgbClr val="1F4E79"/>
              </a:solidFill>
              <a:latin typeface="Times New Roman"/>
              <a:ea typeface="Calibri"/>
              <a:cs typeface="Calibri"/>
            </a:endParaRPr>
          </a:p>
          <a:p>
            <a:endParaRPr lang="ru-RU" sz="1800" b="1" dirty="0">
              <a:solidFill>
                <a:srgbClr val="1F4E79"/>
              </a:solidFill>
              <a:latin typeface="Times New Roman"/>
              <a:ea typeface="Calibri"/>
              <a:cs typeface="Times New Roman"/>
            </a:endParaRPr>
          </a:p>
        </p:txBody>
      </p:sp>
      <p:sp>
        <p:nvSpPr>
          <p:cNvPr id="10" name="Блок-схема: ссылка на другую страницу 9">
            <a:extLst>
              <a:ext uri="{FF2B5EF4-FFF2-40B4-BE49-F238E27FC236}">
                <a16:creationId xmlns:a16="http://schemas.microsoft.com/office/drawing/2014/main" id="{360E6A75-570C-89E2-B644-B5B1AAF7469A}"/>
              </a:ext>
            </a:extLst>
          </p:cNvPr>
          <p:cNvSpPr/>
          <p:nvPr/>
        </p:nvSpPr>
        <p:spPr>
          <a:xfrm>
            <a:off x="782179" y="1058616"/>
            <a:ext cx="549752" cy="891499"/>
          </a:xfrm>
          <a:prstGeom prst="flowChartOffpageConnector">
            <a:avLst/>
          </a:prstGeom>
          <a:solidFill>
            <a:srgbClr val="002FA7"/>
          </a:solidFill>
          <a:ln>
            <a:solidFill>
              <a:srgbClr val="6F8CE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1C65A4-03B5-BDFF-3DD2-33309079DB12}"/>
              </a:ext>
            </a:extLst>
          </p:cNvPr>
          <p:cNvSpPr txBox="1"/>
          <p:nvPr/>
        </p:nvSpPr>
        <p:spPr>
          <a:xfrm>
            <a:off x="1411544" y="975315"/>
            <a:ext cx="691104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800" b="1" dirty="0">
                <a:solidFill>
                  <a:srgbClr val="1F4E79"/>
                </a:solidFill>
                <a:latin typeface="Times New Roman"/>
                <a:ea typeface="+mn-lt"/>
                <a:cs typeface="Times New Roman"/>
              </a:rPr>
              <a:t>Conv2D</a:t>
            </a:r>
            <a:endParaRPr lang="ru-RU" sz="1800" dirty="0"/>
          </a:p>
          <a:p>
            <a:r>
              <a:rPr lang="ru-RU" sz="1400" dirty="0">
                <a:solidFill>
                  <a:srgbClr val="1F4E79"/>
                </a:solidFill>
                <a:latin typeface="Times New Roman"/>
                <a:ea typeface="+mn-lt"/>
                <a:cs typeface="+mn-lt"/>
              </a:rPr>
              <a:t>На начальном этапе обработки данных модель использует пять последовательных </a:t>
            </a:r>
            <a:r>
              <a:rPr lang="ru-RU" sz="1400" dirty="0" err="1">
                <a:solidFill>
                  <a:srgbClr val="1F4E79"/>
                </a:solidFill>
                <a:latin typeface="Times New Roman"/>
                <a:ea typeface="+mn-lt"/>
                <a:cs typeface="+mn-lt"/>
              </a:rPr>
              <a:t>сверточных</a:t>
            </a:r>
            <a:r>
              <a:rPr lang="ru-RU" sz="1400" dirty="0">
                <a:solidFill>
                  <a:srgbClr val="1F4E79"/>
                </a:solidFill>
                <a:latin typeface="Times New Roman"/>
                <a:ea typeface="+mn-lt"/>
                <a:cs typeface="+mn-lt"/>
              </a:rPr>
              <a:t> слоев, каждый из которых отвечает за извлечение определенных признаков из входных данных</a:t>
            </a:r>
            <a:endParaRPr lang="ru-RU" sz="1400" dirty="0">
              <a:solidFill>
                <a:srgbClr val="1F4E79"/>
              </a:solidFill>
              <a:latin typeface="Times New Roman"/>
              <a:cs typeface="Times New Roman"/>
            </a:endParaRPr>
          </a:p>
        </p:txBody>
      </p:sp>
      <p:sp>
        <p:nvSpPr>
          <p:cNvPr id="12" name="Блок-схема: ссылка на другую страницу 11">
            <a:extLst>
              <a:ext uri="{FF2B5EF4-FFF2-40B4-BE49-F238E27FC236}">
                <a16:creationId xmlns:a16="http://schemas.microsoft.com/office/drawing/2014/main" id="{BA32A51A-E031-5259-8B6E-073241A24F7C}"/>
              </a:ext>
            </a:extLst>
          </p:cNvPr>
          <p:cNvSpPr/>
          <p:nvPr/>
        </p:nvSpPr>
        <p:spPr>
          <a:xfrm>
            <a:off x="782179" y="2165039"/>
            <a:ext cx="549752" cy="891499"/>
          </a:xfrm>
          <a:prstGeom prst="flowChartOffpageConnector">
            <a:avLst/>
          </a:prstGeom>
          <a:solidFill>
            <a:srgbClr val="002FA7"/>
          </a:solidFill>
          <a:ln>
            <a:solidFill>
              <a:srgbClr val="6F8CE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413439-33D9-D50A-8F3D-01D7C2FE1282}"/>
              </a:ext>
            </a:extLst>
          </p:cNvPr>
          <p:cNvSpPr txBox="1"/>
          <p:nvPr/>
        </p:nvSpPr>
        <p:spPr>
          <a:xfrm>
            <a:off x="1527837" y="2384714"/>
            <a:ext cx="33392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1800" b="1" dirty="0">
                <a:solidFill>
                  <a:srgbClr val="1F4E79"/>
                </a:solidFill>
                <a:latin typeface="Times New Roman"/>
                <a:ea typeface="+mn-lt"/>
                <a:cs typeface="+mn-lt"/>
              </a:rPr>
              <a:t>MaxPooling2D</a:t>
            </a:r>
            <a:endParaRPr lang="ru-RU" sz="1800" b="1" dirty="0">
              <a:solidFill>
                <a:srgbClr val="1F4E79"/>
              </a:solidFill>
              <a:latin typeface="Times New Roman"/>
              <a:cs typeface="Times New Roman"/>
            </a:endParaRPr>
          </a:p>
        </p:txBody>
      </p:sp>
      <p:sp>
        <p:nvSpPr>
          <p:cNvPr id="14" name="Блок-схема: ссылка на другую страницу 13">
            <a:extLst>
              <a:ext uri="{FF2B5EF4-FFF2-40B4-BE49-F238E27FC236}">
                <a16:creationId xmlns:a16="http://schemas.microsoft.com/office/drawing/2014/main" id="{58EB41EB-4AB9-C390-6E3B-B93798986B57}"/>
              </a:ext>
            </a:extLst>
          </p:cNvPr>
          <p:cNvSpPr/>
          <p:nvPr/>
        </p:nvSpPr>
        <p:spPr>
          <a:xfrm>
            <a:off x="782179" y="3362902"/>
            <a:ext cx="549752" cy="891499"/>
          </a:xfrm>
          <a:prstGeom prst="flowChartOffpageConnector">
            <a:avLst/>
          </a:prstGeom>
          <a:solidFill>
            <a:srgbClr val="002FA7"/>
          </a:solidFill>
          <a:ln>
            <a:solidFill>
              <a:srgbClr val="6F8CE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462058-41C0-1E0A-48E4-6E4B9041BF30}"/>
              </a:ext>
            </a:extLst>
          </p:cNvPr>
          <p:cNvSpPr txBox="1"/>
          <p:nvPr/>
        </p:nvSpPr>
        <p:spPr>
          <a:xfrm>
            <a:off x="1531500" y="3360626"/>
            <a:ext cx="6982218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1800" b="1" err="1">
                <a:solidFill>
                  <a:srgbClr val="1F4E79"/>
                </a:solidFill>
                <a:latin typeface="Times New Roman"/>
                <a:ea typeface="+mn-lt"/>
                <a:cs typeface="+mn-lt"/>
              </a:rPr>
              <a:t>Dropout</a:t>
            </a:r>
            <a:endParaRPr lang="ru-RU" sz="1800" b="1">
              <a:solidFill>
                <a:srgbClr val="1F4E79"/>
              </a:solidFill>
              <a:latin typeface="Times New Roman"/>
              <a:ea typeface="+mn-lt"/>
              <a:cs typeface="+mn-lt"/>
            </a:endParaRPr>
          </a:p>
          <a:p>
            <a:r>
              <a:rPr lang="ru-RU" sz="1400" dirty="0">
                <a:solidFill>
                  <a:srgbClr val="1F4E79"/>
                </a:solidFill>
                <a:ea typeface="+mn-lt"/>
                <a:cs typeface="+mn-lt"/>
              </a:rPr>
              <a:t>случайным образом “выключает” определенное количество нейронов во время обучения</a:t>
            </a:r>
            <a:endParaRPr lang="ru-RU" dirty="0"/>
          </a:p>
        </p:txBody>
      </p:sp>
      <p:sp>
        <p:nvSpPr>
          <p:cNvPr id="17" name="Блок-схема: ссылка на другую страницу 16">
            <a:extLst>
              <a:ext uri="{FF2B5EF4-FFF2-40B4-BE49-F238E27FC236}">
                <a16:creationId xmlns:a16="http://schemas.microsoft.com/office/drawing/2014/main" id="{B871A6D8-89A3-FB52-5616-F7073038503D}"/>
              </a:ext>
            </a:extLst>
          </p:cNvPr>
          <p:cNvSpPr/>
          <p:nvPr/>
        </p:nvSpPr>
        <p:spPr>
          <a:xfrm>
            <a:off x="782179" y="4615629"/>
            <a:ext cx="549752" cy="891499"/>
          </a:xfrm>
          <a:prstGeom prst="flowChartOffpageConnector">
            <a:avLst/>
          </a:prstGeom>
          <a:solidFill>
            <a:srgbClr val="002FA7"/>
          </a:solidFill>
          <a:ln>
            <a:solidFill>
              <a:srgbClr val="6F8CE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04FDF6-BC3F-DF30-BE5F-87E1C0C55457}"/>
              </a:ext>
            </a:extLst>
          </p:cNvPr>
          <p:cNvSpPr txBox="1"/>
          <p:nvPr/>
        </p:nvSpPr>
        <p:spPr>
          <a:xfrm>
            <a:off x="1484124" y="4611510"/>
            <a:ext cx="6834557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1800" b="1" err="1">
                <a:solidFill>
                  <a:srgbClr val="1F4E79"/>
                </a:solidFill>
                <a:latin typeface="Times New Roman"/>
                <a:ea typeface="+mn-lt"/>
                <a:cs typeface="+mn-lt"/>
              </a:rPr>
              <a:t>Dense</a:t>
            </a:r>
            <a:endParaRPr lang="ru-RU" sz="1800" b="1">
              <a:solidFill>
                <a:srgbClr val="1F4E79"/>
              </a:solidFill>
              <a:latin typeface="Times New Roman"/>
              <a:ea typeface="+mn-lt"/>
              <a:cs typeface="+mn-lt"/>
            </a:endParaRPr>
          </a:p>
          <a:p>
            <a:r>
              <a:rPr lang="ru-RU" sz="1400" dirty="0">
                <a:solidFill>
                  <a:srgbClr val="1F4E79"/>
                </a:solidFill>
                <a:latin typeface="Times New Roman"/>
                <a:ea typeface="+mn-lt"/>
                <a:cs typeface="+mn-lt"/>
              </a:rPr>
              <a:t>Имеет 2 нейрона, так как модель предназначена для бинарной классификации. Выход этого слоя будет содержать вероятности принадлежности к каждому из классов.</a:t>
            </a:r>
            <a:endParaRPr lang="ru-RU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74582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B05E1-AE0B-37F2-91F8-8AD02C7A0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>
            <a:extLst>
              <a:ext uri="{FF2B5EF4-FFF2-40B4-BE49-F238E27FC236}">
                <a16:creationId xmlns:a16="http://schemas.microsoft.com/office/drawing/2014/main" id="{F2EDE67C-A834-E4C1-4A40-F93EF68CE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75" y="396876"/>
            <a:ext cx="222250" cy="210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413" name="Picture 3">
            <a:extLst>
              <a:ext uri="{FF2B5EF4-FFF2-40B4-BE49-F238E27FC236}">
                <a16:creationId xmlns:a16="http://schemas.microsoft.com/office/drawing/2014/main" id="{824244A3-7C75-FB5B-97A5-74208C74F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13" y="387615"/>
            <a:ext cx="222250" cy="21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1023DF5-B592-1330-5A49-C77366FEFE0E}"/>
              </a:ext>
            </a:extLst>
          </p:cNvPr>
          <p:cNvGrpSpPr/>
          <p:nvPr/>
        </p:nvGrpSpPr>
        <p:grpSpPr>
          <a:xfrm>
            <a:off x="8778114" y="-4851"/>
            <a:ext cx="360000" cy="5715000"/>
            <a:chOff x="8712000" y="0"/>
            <a:chExt cx="360000" cy="571500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F9919F1D-59BB-D872-4D7E-11B25DCB4A8B}"/>
                </a:ext>
              </a:extLst>
            </p:cNvPr>
            <p:cNvSpPr/>
            <p:nvPr/>
          </p:nvSpPr>
          <p:spPr>
            <a:xfrm>
              <a:off x="9000000" y="0"/>
              <a:ext cx="72000" cy="5715000"/>
            </a:xfrm>
            <a:prstGeom prst="rect">
              <a:avLst/>
            </a:prstGeom>
            <a:solidFill>
              <a:srgbClr val="002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C03F65C0-2639-C0C6-EF6C-3BA590188D2B}"/>
                </a:ext>
              </a:extLst>
            </p:cNvPr>
            <p:cNvSpPr/>
            <p:nvPr/>
          </p:nvSpPr>
          <p:spPr>
            <a:xfrm>
              <a:off x="8856000" y="0"/>
              <a:ext cx="72000" cy="5715000"/>
            </a:xfrm>
            <a:prstGeom prst="rect">
              <a:avLst/>
            </a:prstGeom>
            <a:solidFill>
              <a:srgbClr val="002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D1753E81-B99C-FC03-6869-DFFA9726A9A3}"/>
                </a:ext>
              </a:extLst>
            </p:cNvPr>
            <p:cNvSpPr/>
            <p:nvPr/>
          </p:nvSpPr>
          <p:spPr>
            <a:xfrm>
              <a:off x="8712000" y="0"/>
              <a:ext cx="72000" cy="5715000"/>
            </a:xfrm>
            <a:prstGeom prst="rect">
              <a:avLst/>
            </a:prstGeom>
            <a:solidFill>
              <a:srgbClr val="002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6" name="Рисунок 11">
            <a:extLst>
              <a:ext uri="{FF2B5EF4-FFF2-40B4-BE49-F238E27FC236}">
                <a16:creationId xmlns:a16="http://schemas.microsoft.com/office/drawing/2014/main" id="{E5A25315-9663-882D-22C3-0E8AF405E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465" y="58738"/>
            <a:ext cx="128905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038D31-AC72-45AF-7CDB-389EB9C6E8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70" t="33028" r="71828" b="33733"/>
          <a:stretch/>
        </p:blipFill>
        <p:spPr bwMode="auto">
          <a:xfrm>
            <a:off x="217687" y="-4127"/>
            <a:ext cx="451734" cy="8042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2A8EC0B0-FEBD-90C5-30AD-8E9CB3D0D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DFEAA2-8C13-4538-9225-2EEF30F82EDC}" type="slidenum">
              <a:rPr lang="ru-RU" sz="1400" b="1">
                <a:solidFill>
                  <a:srgbClr val="0033CC"/>
                </a:solidFill>
              </a:rPr>
              <a:pPr>
                <a:defRPr/>
              </a:pPr>
              <a:t>15</a:t>
            </a:fld>
            <a:endParaRPr lang="ru-RU" sz="1400" b="1" dirty="0">
              <a:solidFill>
                <a:srgbClr val="0033CC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55B1B9-E4A3-AAFE-57A5-C3DB3ED2B9AF}"/>
              </a:ext>
            </a:extLst>
          </p:cNvPr>
          <p:cNvSpPr txBox="1"/>
          <p:nvPr/>
        </p:nvSpPr>
        <p:spPr>
          <a:xfrm>
            <a:off x="1921625" y="1848121"/>
            <a:ext cx="3045199" cy="12075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AD85D5-F3E7-0D04-47BF-7F62B8508943}"/>
              </a:ext>
            </a:extLst>
          </p:cNvPr>
          <p:cNvSpPr txBox="1"/>
          <p:nvPr/>
        </p:nvSpPr>
        <p:spPr>
          <a:xfrm>
            <a:off x="5853354" y="1467783"/>
            <a:ext cx="2738042" cy="337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>
              <a:lnSpc>
                <a:spcPct val="150000"/>
              </a:lnSpc>
            </a:pPr>
            <a:r>
              <a:rPr lang="ru-RU" sz="1600" b="1" dirty="0">
                <a:solidFill>
                  <a:srgbClr val="1F4E7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основании статистически обработанных данных построена ROC-кривая.</a:t>
            </a:r>
          </a:p>
          <a:p>
            <a:pPr indent="450000" algn="just">
              <a:lnSpc>
                <a:spcPct val="150000"/>
              </a:lnSpc>
            </a:pPr>
            <a:r>
              <a:rPr lang="ru-RU" sz="1600" b="1" i="0" dirty="0">
                <a:solidFill>
                  <a:srgbClr val="1F4E7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Значение AUC близкое к 1 указывает на то, что модель хорошо различает положительные и отрицательные случаи.</a:t>
            </a:r>
            <a:r>
              <a:rPr lang="ru-RU" sz="1200" b="1" dirty="0">
                <a:solidFill>
                  <a:srgbClr val="1F4E7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8" name="Picture 2" descr="Рисунок">
            <a:extLst>
              <a:ext uri="{FF2B5EF4-FFF2-40B4-BE49-F238E27FC236}">
                <a16:creationId xmlns:a16="http://schemas.microsoft.com/office/drawing/2014/main" id="{18D1B239-CCF6-9157-C244-DCDCC7A93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55" y="980260"/>
            <a:ext cx="5652746" cy="434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765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F308C-74CA-C7ED-9B06-0D11DA2E9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>
            <a:extLst>
              <a:ext uri="{FF2B5EF4-FFF2-40B4-BE49-F238E27FC236}">
                <a16:creationId xmlns:a16="http://schemas.microsoft.com/office/drawing/2014/main" id="{5C7E1342-D617-4F81-EFD1-3DC8B384A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75" y="396876"/>
            <a:ext cx="222250" cy="210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413" name="Picture 3">
            <a:extLst>
              <a:ext uri="{FF2B5EF4-FFF2-40B4-BE49-F238E27FC236}">
                <a16:creationId xmlns:a16="http://schemas.microsoft.com/office/drawing/2014/main" id="{819AB926-FB7D-BF7F-DC41-677DC55A5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13" y="387615"/>
            <a:ext cx="222250" cy="21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F3185D6-CA1F-1460-2883-BAF898A5F35E}"/>
              </a:ext>
            </a:extLst>
          </p:cNvPr>
          <p:cNvGrpSpPr/>
          <p:nvPr/>
        </p:nvGrpSpPr>
        <p:grpSpPr>
          <a:xfrm>
            <a:off x="8778114" y="-4851"/>
            <a:ext cx="360000" cy="5715000"/>
            <a:chOff x="8712000" y="0"/>
            <a:chExt cx="360000" cy="571500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F5E6D372-71B1-247C-57B0-121E09ABD6BB}"/>
                </a:ext>
              </a:extLst>
            </p:cNvPr>
            <p:cNvSpPr/>
            <p:nvPr/>
          </p:nvSpPr>
          <p:spPr>
            <a:xfrm>
              <a:off x="9000000" y="0"/>
              <a:ext cx="72000" cy="5715000"/>
            </a:xfrm>
            <a:prstGeom prst="rect">
              <a:avLst/>
            </a:prstGeom>
            <a:solidFill>
              <a:srgbClr val="002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C0460252-2F6B-B1A0-15FE-72E8FEDE63A3}"/>
                </a:ext>
              </a:extLst>
            </p:cNvPr>
            <p:cNvSpPr/>
            <p:nvPr/>
          </p:nvSpPr>
          <p:spPr>
            <a:xfrm>
              <a:off x="8856000" y="0"/>
              <a:ext cx="72000" cy="5715000"/>
            </a:xfrm>
            <a:prstGeom prst="rect">
              <a:avLst/>
            </a:prstGeom>
            <a:solidFill>
              <a:srgbClr val="002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30A4F33D-5C88-5204-CC84-080BB31560C6}"/>
                </a:ext>
              </a:extLst>
            </p:cNvPr>
            <p:cNvSpPr/>
            <p:nvPr/>
          </p:nvSpPr>
          <p:spPr>
            <a:xfrm>
              <a:off x="8712000" y="0"/>
              <a:ext cx="72000" cy="5715000"/>
            </a:xfrm>
            <a:prstGeom prst="rect">
              <a:avLst/>
            </a:prstGeom>
            <a:solidFill>
              <a:srgbClr val="002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6" name="Рисунок 11">
            <a:extLst>
              <a:ext uri="{FF2B5EF4-FFF2-40B4-BE49-F238E27FC236}">
                <a16:creationId xmlns:a16="http://schemas.microsoft.com/office/drawing/2014/main" id="{E6048F0B-80F2-CE3B-489F-0D1A06890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465" y="58738"/>
            <a:ext cx="128905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F865E22-8EFF-9512-36D2-F0BD0D2E97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70" t="33028" r="71828" b="33733"/>
          <a:stretch/>
        </p:blipFill>
        <p:spPr bwMode="auto">
          <a:xfrm>
            <a:off x="217687" y="-4127"/>
            <a:ext cx="451734" cy="8042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22FC79A7-D667-26C9-6701-24C30FBDB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DFEAA2-8C13-4538-9225-2EEF30F82EDC}" type="slidenum">
              <a:rPr lang="ru-RU" sz="1400" b="1">
                <a:solidFill>
                  <a:srgbClr val="0033CC"/>
                </a:solidFill>
              </a:rPr>
              <a:pPr>
                <a:defRPr/>
              </a:pPr>
              <a:t>16</a:t>
            </a:fld>
            <a:endParaRPr lang="ru-RU" sz="1400" b="1" dirty="0">
              <a:solidFill>
                <a:srgbClr val="0033CC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83D159-D61B-9953-C81C-FD205D7BA42C}"/>
              </a:ext>
            </a:extLst>
          </p:cNvPr>
          <p:cNvSpPr txBox="1"/>
          <p:nvPr/>
        </p:nvSpPr>
        <p:spPr>
          <a:xfrm>
            <a:off x="1921625" y="1848121"/>
            <a:ext cx="3045199" cy="12075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68FFA0-7663-CDD1-ABD2-6EB38501F811}"/>
              </a:ext>
            </a:extLst>
          </p:cNvPr>
          <p:cNvSpPr txBox="1"/>
          <p:nvPr/>
        </p:nvSpPr>
        <p:spPr>
          <a:xfrm>
            <a:off x="2857193" y="407165"/>
            <a:ext cx="2780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1F4E79"/>
                </a:solidFill>
                <a:latin typeface="Times New Roman" panose="02020603050405020304" pitchFamily="18" charset="0"/>
              </a:rPr>
              <a:t>М</a:t>
            </a:r>
            <a:r>
              <a:rPr lang="ru-RU" sz="2000" b="1" i="0" dirty="0">
                <a:solidFill>
                  <a:srgbClr val="1F4E79"/>
                </a:solidFill>
                <a:effectLst/>
                <a:latin typeface="Times New Roman" panose="02020603050405020304" pitchFamily="18" charset="0"/>
              </a:rPr>
              <a:t>атрица ошибок </a:t>
            </a:r>
            <a:endParaRPr lang="ru-RU" sz="1600" b="1" dirty="0">
              <a:solidFill>
                <a:srgbClr val="1F4E79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4D782A5-768C-08CF-15FD-5BCF217894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569" y="1117451"/>
            <a:ext cx="5877127" cy="43142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0DE1F2-D771-151E-EF7C-3A210671A0CE}"/>
              </a:ext>
            </a:extLst>
          </p:cNvPr>
          <p:cNvSpPr txBox="1"/>
          <p:nvPr/>
        </p:nvSpPr>
        <p:spPr>
          <a:xfrm>
            <a:off x="757802" y="2026261"/>
            <a:ext cx="2064882" cy="524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1F4E79"/>
                </a:solidFill>
              </a:rPr>
              <a:t>Истинное положительное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020DFE-BE77-6345-66C1-2BC1881C855F}"/>
              </a:ext>
            </a:extLst>
          </p:cNvPr>
          <p:cNvSpPr txBox="1"/>
          <p:nvPr/>
        </p:nvSpPr>
        <p:spPr>
          <a:xfrm>
            <a:off x="757802" y="3679660"/>
            <a:ext cx="1767015" cy="5245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1F4E79"/>
                </a:solidFill>
              </a:rPr>
              <a:t>Истинное отрицательное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299C64-FF94-7651-0CEB-0011CF4C50A2}"/>
              </a:ext>
            </a:extLst>
          </p:cNvPr>
          <p:cNvSpPr txBox="1"/>
          <p:nvPr/>
        </p:nvSpPr>
        <p:spPr>
          <a:xfrm>
            <a:off x="2626445" y="849483"/>
            <a:ext cx="2477001" cy="308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1F4E79"/>
                </a:solidFill>
              </a:rPr>
              <a:t>Предсказано положительное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A5C47-4618-5C30-6F05-C61BA1613664}"/>
              </a:ext>
            </a:extLst>
          </p:cNvPr>
          <p:cNvSpPr txBox="1"/>
          <p:nvPr/>
        </p:nvSpPr>
        <p:spPr>
          <a:xfrm>
            <a:off x="5100027" y="865851"/>
            <a:ext cx="2571262" cy="308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1F4E79"/>
                </a:solidFill>
              </a:rPr>
              <a:t>Предсказано отрицательно</a:t>
            </a:r>
          </a:p>
        </p:txBody>
      </p:sp>
    </p:spTree>
    <p:extLst>
      <p:ext uri="{BB962C8B-B14F-4D97-AF65-F5344CB8AC3E}">
        <p14:creationId xmlns:p14="http://schemas.microsoft.com/office/powerpoint/2010/main" val="2252644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50095-D06B-E17C-D4C2-5A9B78CF7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>
            <a:extLst>
              <a:ext uri="{FF2B5EF4-FFF2-40B4-BE49-F238E27FC236}">
                <a16:creationId xmlns:a16="http://schemas.microsoft.com/office/drawing/2014/main" id="{100BE54B-2E33-2A79-7174-7A383444F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75" y="396876"/>
            <a:ext cx="222250" cy="210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413" name="Picture 3">
            <a:extLst>
              <a:ext uri="{FF2B5EF4-FFF2-40B4-BE49-F238E27FC236}">
                <a16:creationId xmlns:a16="http://schemas.microsoft.com/office/drawing/2014/main" id="{1B7FE723-1579-2001-6C30-FA76008D5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13" y="387615"/>
            <a:ext cx="222250" cy="21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0365B49-15F9-2A1C-6D7E-2A9FC22B2C02}"/>
              </a:ext>
            </a:extLst>
          </p:cNvPr>
          <p:cNvGrpSpPr/>
          <p:nvPr/>
        </p:nvGrpSpPr>
        <p:grpSpPr>
          <a:xfrm>
            <a:off x="8778114" y="-4851"/>
            <a:ext cx="360000" cy="5715000"/>
            <a:chOff x="8712000" y="0"/>
            <a:chExt cx="360000" cy="571500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9B62E7FC-B10B-7594-C6F9-F7670CC49FE5}"/>
                </a:ext>
              </a:extLst>
            </p:cNvPr>
            <p:cNvSpPr/>
            <p:nvPr/>
          </p:nvSpPr>
          <p:spPr>
            <a:xfrm>
              <a:off x="9000000" y="0"/>
              <a:ext cx="72000" cy="5715000"/>
            </a:xfrm>
            <a:prstGeom prst="rect">
              <a:avLst/>
            </a:prstGeom>
            <a:solidFill>
              <a:srgbClr val="002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3D6A77F0-2455-E581-3C21-F252016D3E5B}"/>
                </a:ext>
              </a:extLst>
            </p:cNvPr>
            <p:cNvSpPr/>
            <p:nvPr/>
          </p:nvSpPr>
          <p:spPr>
            <a:xfrm>
              <a:off x="8856000" y="0"/>
              <a:ext cx="72000" cy="5715000"/>
            </a:xfrm>
            <a:prstGeom prst="rect">
              <a:avLst/>
            </a:prstGeom>
            <a:solidFill>
              <a:srgbClr val="002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F3778554-6A2E-8385-A06D-4DD7394AC000}"/>
                </a:ext>
              </a:extLst>
            </p:cNvPr>
            <p:cNvSpPr/>
            <p:nvPr/>
          </p:nvSpPr>
          <p:spPr>
            <a:xfrm>
              <a:off x="8712000" y="0"/>
              <a:ext cx="72000" cy="5715000"/>
            </a:xfrm>
            <a:prstGeom prst="rect">
              <a:avLst/>
            </a:prstGeom>
            <a:solidFill>
              <a:srgbClr val="002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6" name="Рисунок 11">
            <a:extLst>
              <a:ext uri="{FF2B5EF4-FFF2-40B4-BE49-F238E27FC236}">
                <a16:creationId xmlns:a16="http://schemas.microsoft.com/office/drawing/2014/main" id="{19F0315F-98D6-1EBC-736A-08DE4AA0B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465" y="58738"/>
            <a:ext cx="128905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9C180B-EBFF-C8B7-FB11-BA2EF9FC2D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670" t="33028" r="71828" b="33733"/>
          <a:stretch/>
        </p:blipFill>
        <p:spPr bwMode="auto">
          <a:xfrm>
            <a:off x="217687" y="-4127"/>
            <a:ext cx="451734" cy="8042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904687FE-51F9-D8D7-2F5A-270720D30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DFEAA2-8C13-4538-9225-2EEF30F82EDC}" type="slidenum">
              <a:rPr lang="ru-RU" sz="1400" b="1">
                <a:solidFill>
                  <a:srgbClr val="0033CC"/>
                </a:solidFill>
              </a:rPr>
              <a:pPr>
                <a:defRPr/>
              </a:pPr>
              <a:t>17</a:t>
            </a:fld>
            <a:endParaRPr lang="ru-RU" sz="1400" b="1" dirty="0">
              <a:solidFill>
                <a:srgbClr val="0033CC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097C9F-1C79-4534-6759-2E6C7450E60F}"/>
              </a:ext>
            </a:extLst>
          </p:cNvPr>
          <p:cNvSpPr txBox="1"/>
          <p:nvPr/>
        </p:nvSpPr>
        <p:spPr>
          <a:xfrm>
            <a:off x="1921625" y="1848121"/>
            <a:ext cx="3045199" cy="12075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ru-RU"/>
          </a:p>
        </p:txBody>
      </p:sp>
      <p:pic>
        <p:nvPicPr>
          <p:cNvPr id="12" name="IMG_6110">
            <a:hlinkClick r:id="" action="ppaction://media"/>
            <a:extLst>
              <a:ext uri="{FF2B5EF4-FFF2-40B4-BE49-F238E27FC236}">
                <a16:creationId xmlns:a16="http://schemas.microsoft.com/office/drawing/2014/main" id="{56AC37A6-5899-E82F-312E-4B0FFE0B7F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155120" y="159272"/>
            <a:ext cx="4040066" cy="5386754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9891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6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Изображение выглядит как текст, снимок экрана, мультфильм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CD1EF882-3832-348F-745D-F2FB49A73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223" y="941075"/>
            <a:ext cx="3696891" cy="4315968"/>
          </a:xfrm>
          <a:prstGeom prst="rect">
            <a:avLst/>
          </a:prstGeom>
        </p:spPr>
      </p:pic>
      <p:pic>
        <p:nvPicPr>
          <p:cNvPr id="17411" name="Picture 3">
            <a:extLst>
              <a:ext uri="{FF2B5EF4-FFF2-40B4-BE49-F238E27FC236}">
                <a16:creationId xmlns:a16="http://schemas.microsoft.com/office/drawing/2014/main" id="{21172091-A8CB-AEFB-FA79-25F7E3095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75" y="396876"/>
            <a:ext cx="222250" cy="210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413" name="Picture 3">
            <a:extLst>
              <a:ext uri="{FF2B5EF4-FFF2-40B4-BE49-F238E27FC236}">
                <a16:creationId xmlns:a16="http://schemas.microsoft.com/office/drawing/2014/main" id="{8BA0EE53-0960-3D2A-8E0E-6D3872125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13" y="387615"/>
            <a:ext cx="222250" cy="21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414" name="Прямоугольник 6">
            <a:extLst>
              <a:ext uri="{FF2B5EF4-FFF2-40B4-BE49-F238E27FC236}">
                <a16:creationId xmlns:a16="http://schemas.microsoft.com/office/drawing/2014/main" id="{183AE7CD-D9C5-DD08-B757-327FFF2C9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1310" y="241403"/>
            <a:ext cx="57110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/>
          <a:p>
            <a:pPr algn="ctr"/>
            <a:r>
              <a:rPr lang="ru-RU" sz="2400" b="1" dirty="0">
                <a:solidFill>
                  <a:srgbClr val="3860D7"/>
                </a:solidFill>
                <a:latin typeface="Times New Roman"/>
                <a:ea typeface="Calibri"/>
                <a:cs typeface="Times New Roman"/>
              </a:rPr>
              <a:t>Описание приложения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99DFC3F-82A6-6897-F540-FE645E204DD5}"/>
              </a:ext>
            </a:extLst>
          </p:cNvPr>
          <p:cNvGrpSpPr/>
          <p:nvPr/>
        </p:nvGrpSpPr>
        <p:grpSpPr>
          <a:xfrm>
            <a:off x="8778114" y="-4851"/>
            <a:ext cx="360000" cy="5715000"/>
            <a:chOff x="8712000" y="0"/>
            <a:chExt cx="360000" cy="571500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03606493-E671-9B58-FE68-B9A146BDE049}"/>
                </a:ext>
              </a:extLst>
            </p:cNvPr>
            <p:cNvSpPr/>
            <p:nvPr/>
          </p:nvSpPr>
          <p:spPr>
            <a:xfrm>
              <a:off x="9000000" y="0"/>
              <a:ext cx="72000" cy="5715000"/>
            </a:xfrm>
            <a:prstGeom prst="rect">
              <a:avLst/>
            </a:prstGeom>
            <a:solidFill>
              <a:srgbClr val="002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74A9D959-74D2-62A0-A0D9-F13E35352866}"/>
                </a:ext>
              </a:extLst>
            </p:cNvPr>
            <p:cNvSpPr/>
            <p:nvPr/>
          </p:nvSpPr>
          <p:spPr>
            <a:xfrm>
              <a:off x="8856000" y="0"/>
              <a:ext cx="72000" cy="5715000"/>
            </a:xfrm>
            <a:prstGeom prst="rect">
              <a:avLst/>
            </a:prstGeom>
            <a:solidFill>
              <a:srgbClr val="002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BCF88C30-136C-E9E6-9DF0-139D52883610}"/>
                </a:ext>
              </a:extLst>
            </p:cNvPr>
            <p:cNvSpPr/>
            <p:nvPr/>
          </p:nvSpPr>
          <p:spPr>
            <a:xfrm>
              <a:off x="8712000" y="0"/>
              <a:ext cx="72000" cy="5715000"/>
            </a:xfrm>
            <a:prstGeom prst="rect">
              <a:avLst/>
            </a:prstGeom>
            <a:solidFill>
              <a:srgbClr val="002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6" name="Рисунок 11">
            <a:extLst>
              <a:ext uri="{FF2B5EF4-FFF2-40B4-BE49-F238E27FC236}">
                <a16:creationId xmlns:a16="http://schemas.microsoft.com/office/drawing/2014/main" id="{607176E8-2D16-B9A2-C7EF-CD1BAC0D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465" y="58738"/>
            <a:ext cx="128905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BB9304F-0A45-F8BA-2B8E-583E82F785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670" t="33028" r="71828" b="33733"/>
          <a:stretch/>
        </p:blipFill>
        <p:spPr bwMode="auto">
          <a:xfrm>
            <a:off x="217687" y="-4127"/>
            <a:ext cx="451734" cy="8042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B15CD1D5-0DDF-9276-AA01-A293FC4F6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DFEAA2-8C13-4538-9225-2EEF30F82EDC}" type="slidenum">
              <a:rPr lang="ru-RU" sz="1400" b="1">
                <a:solidFill>
                  <a:srgbClr val="0033CC"/>
                </a:solidFill>
              </a:rPr>
              <a:pPr>
                <a:defRPr/>
              </a:pPr>
              <a:t>18</a:t>
            </a:fld>
            <a:endParaRPr lang="ru-RU" sz="1400" b="1" dirty="0">
              <a:solidFill>
                <a:srgbClr val="0033CC"/>
              </a:solidFill>
            </a:endParaRPr>
          </a:p>
        </p:txBody>
      </p:sp>
      <p:sp>
        <p:nvSpPr>
          <p:cNvPr id="8" name="Объект 4">
            <a:extLst>
              <a:ext uri="{FF2B5EF4-FFF2-40B4-BE49-F238E27FC236}">
                <a16:creationId xmlns:a16="http://schemas.microsoft.com/office/drawing/2014/main" id="{CB6CC513-0119-6608-0204-8206EFCED1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753" y="-242472"/>
            <a:ext cx="8071796" cy="1278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 b="1">
                <a:solidFill>
                  <a:srgbClr val="17375E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300">
                <a:solidFill>
                  <a:srgbClr val="1F497D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endParaRPr lang="ru-RU" altLang="ru-RU" sz="23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84FE0E-C55D-D4C3-FAC8-78F36C1C5A93}"/>
              </a:ext>
            </a:extLst>
          </p:cNvPr>
          <p:cNvSpPr txBox="1"/>
          <p:nvPr/>
        </p:nvSpPr>
        <p:spPr>
          <a:xfrm>
            <a:off x="365188" y="779587"/>
            <a:ext cx="4389601" cy="46130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indent="450000">
              <a:lnSpc>
                <a:spcPct val="150000"/>
              </a:lnSpc>
            </a:pPr>
            <a:r>
              <a:rPr lang="ru-RU" sz="1800" b="1" dirty="0">
                <a:solidFill>
                  <a:srgbClr val="002FA7"/>
                </a:solidFill>
                <a:latin typeface="Times New Roman"/>
                <a:ea typeface="+mn-lt"/>
                <a:cs typeface="Times New Roman"/>
              </a:rPr>
              <a:t>Функционал приложения </a:t>
            </a:r>
            <a:endParaRPr lang="ru-RU" sz="1400" dirty="0">
              <a:ea typeface="Calibri"/>
              <a:cs typeface="Calibri"/>
            </a:endParaRPr>
          </a:p>
          <a:p>
            <a:pPr marL="285750" indent="450000">
              <a:lnSpc>
                <a:spcPct val="150000"/>
              </a:lnSpc>
              <a:buFont typeface="Wingdings"/>
              <a:buChar char="ü"/>
            </a:pPr>
            <a:r>
              <a:rPr lang="ru-RU" sz="1800" b="1" dirty="0">
                <a:solidFill>
                  <a:srgbClr val="1F4E79"/>
                </a:solidFill>
                <a:latin typeface="Times New Roman"/>
                <a:ea typeface="+mn-lt"/>
                <a:cs typeface="Times New Roman"/>
              </a:rPr>
              <a:t>Возможность загрузки КТ-снимков для анализа. </a:t>
            </a:r>
          </a:p>
          <a:p>
            <a:pPr marL="285750" indent="450000">
              <a:lnSpc>
                <a:spcPct val="150000"/>
              </a:lnSpc>
              <a:buFont typeface="Wingdings"/>
              <a:buChar char="ü"/>
            </a:pPr>
            <a:r>
              <a:rPr lang="ru-RU" sz="1800" b="1" dirty="0">
                <a:solidFill>
                  <a:srgbClr val="1F4E79"/>
                </a:solidFill>
                <a:latin typeface="Times New Roman"/>
                <a:ea typeface="+mn-lt"/>
                <a:cs typeface="Times New Roman"/>
              </a:rPr>
              <a:t>Возможность выбора нейронной сети для анализа изображения (чтобы в случае получения новой модели не пришлось создавать новое приложение). </a:t>
            </a:r>
          </a:p>
          <a:p>
            <a:pPr marL="285750" indent="450000">
              <a:lnSpc>
                <a:spcPct val="150000"/>
              </a:lnSpc>
              <a:buFont typeface="Wingdings"/>
              <a:buChar char="ü"/>
            </a:pPr>
            <a:r>
              <a:rPr lang="ru-RU" sz="1800" b="1" dirty="0">
                <a:solidFill>
                  <a:srgbClr val="1F4E79"/>
                </a:solidFill>
                <a:latin typeface="Times New Roman"/>
                <a:ea typeface="+mn-lt"/>
                <a:cs typeface="Times New Roman"/>
              </a:rPr>
              <a:t>Вывод результатов: наличие или отсутствие кровоизлияния и степень уверенности модели в процентах</a:t>
            </a:r>
            <a:endParaRPr lang="ru-RU" sz="1800" b="1" dirty="0">
              <a:solidFill>
                <a:srgbClr val="1F4E79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2649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131AC-3718-A013-46C9-2813CDB63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Изображение выглядит как текст, снимок экрана, мультфильм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23FC5C3C-2862-C103-2EE9-E1C6940F9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3" y="859059"/>
            <a:ext cx="3696891" cy="4315968"/>
          </a:xfrm>
          <a:prstGeom prst="rect">
            <a:avLst/>
          </a:prstGeom>
        </p:spPr>
      </p:pic>
      <p:pic>
        <p:nvPicPr>
          <p:cNvPr id="17411" name="Picture 3">
            <a:extLst>
              <a:ext uri="{FF2B5EF4-FFF2-40B4-BE49-F238E27FC236}">
                <a16:creationId xmlns:a16="http://schemas.microsoft.com/office/drawing/2014/main" id="{9F1F13EE-C3E9-08AD-E06E-39890F59B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75" y="396876"/>
            <a:ext cx="222250" cy="210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413" name="Picture 3">
            <a:extLst>
              <a:ext uri="{FF2B5EF4-FFF2-40B4-BE49-F238E27FC236}">
                <a16:creationId xmlns:a16="http://schemas.microsoft.com/office/drawing/2014/main" id="{65DA640C-9CB0-7BFE-45A5-251710BFD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13" y="387615"/>
            <a:ext cx="222250" cy="21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414" name="Прямоугольник 6">
            <a:extLst>
              <a:ext uri="{FF2B5EF4-FFF2-40B4-BE49-F238E27FC236}">
                <a16:creationId xmlns:a16="http://schemas.microsoft.com/office/drawing/2014/main" id="{ED773E0C-1129-6EB7-2E10-47A15008D2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1310" y="329231"/>
            <a:ext cx="571103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/>
          <a:p>
            <a:pPr algn="ctr"/>
            <a:r>
              <a:rPr lang="ru-RU" sz="2000" b="1" dirty="0">
                <a:solidFill>
                  <a:srgbClr val="1F4E7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Использованные инструменты и библиотеки </a:t>
            </a:r>
            <a:endParaRPr lang="ru-RU" sz="2000" b="1" dirty="0">
              <a:solidFill>
                <a:srgbClr val="1F4E79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endParaRPr lang="ru-RU" sz="2400" b="1" dirty="0">
              <a:solidFill>
                <a:srgbClr val="3860D7"/>
              </a:solidFill>
              <a:latin typeface="Times New Roman"/>
              <a:ea typeface="Calibri"/>
              <a:cs typeface="Times New Roman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2DA5266D-0903-78B5-DFFF-12CC180E6310}"/>
              </a:ext>
            </a:extLst>
          </p:cNvPr>
          <p:cNvGrpSpPr/>
          <p:nvPr/>
        </p:nvGrpSpPr>
        <p:grpSpPr>
          <a:xfrm>
            <a:off x="8778114" y="-4851"/>
            <a:ext cx="360000" cy="5715000"/>
            <a:chOff x="8712000" y="0"/>
            <a:chExt cx="360000" cy="571500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03765C2D-F77D-AEDC-A329-CA749EAC84D5}"/>
                </a:ext>
              </a:extLst>
            </p:cNvPr>
            <p:cNvSpPr/>
            <p:nvPr/>
          </p:nvSpPr>
          <p:spPr>
            <a:xfrm>
              <a:off x="9000000" y="0"/>
              <a:ext cx="72000" cy="5715000"/>
            </a:xfrm>
            <a:prstGeom prst="rect">
              <a:avLst/>
            </a:prstGeom>
            <a:solidFill>
              <a:srgbClr val="002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11949B6D-75D6-711A-2ACA-5D9A086EF1E8}"/>
                </a:ext>
              </a:extLst>
            </p:cNvPr>
            <p:cNvSpPr/>
            <p:nvPr/>
          </p:nvSpPr>
          <p:spPr>
            <a:xfrm>
              <a:off x="8856000" y="0"/>
              <a:ext cx="72000" cy="5715000"/>
            </a:xfrm>
            <a:prstGeom prst="rect">
              <a:avLst/>
            </a:prstGeom>
            <a:solidFill>
              <a:srgbClr val="002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9C16D28E-E764-042E-7F67-5A320784394C}"/>
                </a:ext>
              </a:extLst>
            </p:cNvPr>
            <p:cNvSpPr/>
            <p:nvPr/>
          </p:nvSpPr>
          <p:spPr>
            <a:xfrm>
              <a:off x="8712000" y="0"/>
              <a:ext cx="72000" cy="5715000"/>
            </a:xfrm>
            <a:prstGeom prst="rect">
              <a:avLst/>
            </a:prstGeom>
            <a:solidFill>
              <a:srgbClr val="002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6" name="Рисунок 11">
            <a:extLst>
              <a:ext uri="{FF2B5EF4-FFF2-40B4-BE49-F238E27FC236}">
                <a16:creationId xmlns:a16="http://schemas.microsoft.com/office/drawing/2014/main" id="{1C51276F-F6D4-2A7B-C741-479602962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465" y="58738"/>
            <a:ext cx="128905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BCBEF3D-CE32-A512-2C79-4023FF430B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670" t="33028" r="71828" b="33733"/>
          <a:stretch/>
        </p:blipFill>
        <p:spPr bwMode="auto">
          <a:xfrm>
            <a:off x="217687" y="-4127"/>
            <a:ext cx="451734" cy="8042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9E200C2A-7E95-5D60-420E-B28A5930B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DFEAA2-8C13-4538-9225-2EEF30F82EDC}" type="slidenum">
              <a:rPr lang="ru-RU" sz="1400" b="1">
                <a:solidFill>
                  <a:srgbClr val="0033CC"/>
                </a:solidFill>
              </a:rPr>
              <a:pPr>
                <a:defRPr/>
              </a:pPr>
              <a:t>19</a:t>
            </a:fld>
            <a:endParaRPr lang="ru-RU" sz="1400" b="1" dirty="0">
              <a:solidFill>
                <a:srgbClr val="0033CC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08DA9E-8F9F-21BF-3614-785F48971B3A}"/>
              </a:ext>
            </a:extLst>
          </p:cNvPr>
          <p:cNvSpPr txBox="1"/>
          <p:nvPr/>
        </p:nvSpPr>
        <p:spPr>
          <a:xfrm>
            <a:off x="3872117" y="863074"/>
            <a:ext cx="4697973" cy="46694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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>
                <a:solidFill>
                  <a:srgbClr val="1F4E7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Python — основной язык программирования. </a:t>
            </a:r>
            <a:endParaRPr lang="ru-RU" sz="1600" b="1" dirty="0">
              <a:solidFill>
                <a:srgbClr val="1F4E79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"/>
            </a:pPr>
            <a:r>
              <a:rPr lang="ru-RU" sz="1600" b="1" dirty="0">
                <a:solidFill>
                  <a:srgbClr val="1F4E7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 err="1">
                <a:solidFill>
                  <a:srgbClr val="1F4E7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ru-RU" sz="1600" b="1" dirty="0">
                <a:solidFill>
                  <a:srgbClr val="1F4E7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1600" b="1" dirty="0" err="1">
                <a:solidFill>
                  <a:srgbClr val="1F4E7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ru-RU" sz="1600" b="1" dirty="0">
                <a:solidFill>
                  <a:srgbClr val="1F4E7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— для создания и обучения нейронной сети. </a:t>
            </a:r>
            <a:endParaRPr lang="ru-RU" sz="1600" b="1" dirty="0">
              <a:solidFill>
                <a:srgbClr val="1F4E79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"/>
            </a:pPr>
            <a:r>
              <a:rPr lang="ru-RU" sz="1600" b="1" dirty="0" err="1">
                <a:solidFill>
                  <a:srgbClr val="1F4E7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pydicom</a:t>
            </a:r>
            <a:r>
              <a:rPr lang="ru-RU" sz="1600" b="1" dirty="0">
                <a:solidFill>
                  <a:srgbClr val="1F4E7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— для работы с медицинскими изображениями в формате DICOM. </a:t>
            </a:r>
            <a:endParaRPr lang="ru-RU" sz="1600" b="1" dirty="0">
              <a:solidFill>
                <a:srgbClr val="1F4E79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"/>
            </a:pPr>
            <a:r>
              <a:rPr lang="ru-RU" sz="1600" b="1" dirty="0">
                <a:solidFill>
                  <a:srgbClr val="1F4E7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 err="1">
                <a:solidFill>
                  <a:srgbClr val="1F4E7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ru-RU" sz="1600" b="1" dirty="0">
                <a:solidFill>
                  <a:srgbClr val="1F4E7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—для работы с массивами данных. </a:t>
            </a:r>
            <a:endParaRPr lang="ru-RU" sz="1600" b="1" dirty="0">
              <a:solidFill>
                <a:srgbClr val="1F4E79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"/>
            </a:pPr>
            <a:r>
              <a:rPr lang="ru-RU" sz="1600" b="1" dirty="0">
                <a:solidFill>
                  <a:srgbClr val="1F4E7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 err="1">
                <a:solidFill>
                  <a:srgbClr val="1F4E7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r>
              <a:rPr lang="ru-RU" sz="1600" b="1" dirty="0">
                <a:solidFill>
                  <a:srgbClr val="1F4E7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— для построения графиков и визуализации процесса обучения. </a:t>
            </a:r>
            <a:endParaRPr lang="ru-RU" sz="1600" b="1" dirty="0">
              <a:solidFill>
                <a:srgbClr val="1F4E79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"/>
            </a:pPr>
            <a:r>
              <a:rPr lang="ru-RU" sz="1600" b="1" dirty="0" err="1">
                <a:solidFill>
                  <a:srgbClr val="1F4E7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Tkinter</a:t>
            </a:r>
            <a:r>
              <a:rPr lang="ru-RU" sz="1600" b="1" dirty="0">
                <a:solidFill>
                  <a:srgbClr val="1F4E7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— для создания графического интерфейса пользователя (GUI)</a:t>
            </a:r>
            <a:endParaRPr lang="ru-RU" sz="1600" b="1" dirty="0">
              <a:solidFill>
                <a:srgbClr val="1F4E79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ru-RU" sz="1800" b="1" dirty="0">
              <a:solidFill>
                <a:srgbClr val="1F4E79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7858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Объект 4">
            <a:extLst>
              <a:ext uri="{FF2B5EF4-FFF2-40B4-BE49-F238E27FC236}">
                <a16:creationId xmlns:a16="http://schemas.microsoft.com/office/drawing/2014/main" id="{1621A41A-2BC4-EC31-0A53-9002119F9722}"/>
              </a:ext>
            </a:extLst>
          </p:cNvPr>
          <p:cNvSpPr txBox="1">
            <a:spLocks/>
          </p:cNvSpPr>
          <p:nvPr/>
        </p:nvSpPr>
        <p:spPr bwMode="auto">
          <a:xfrm>
            <a:off x="803346" y="929007"/>
            <a:ext cx="7537308" cy="4165016"/>
          </a:xfrm>
          <a:prstGeom prst="rect">
            <a:avLst/>
          </a:prstGeom>
          <a:noFill/>
          <a:ln>
            <a:noFill/>
          </a:ln>
          <a:effectLst/>
        </p:spPr>
        <p:txBody>
          <a:bodyPr lIns="75000" tIns="39000" rIns="75000" bIns="39000" anchor="t">
            <a:normAutofit/>
          </a:bodyPr>
          <a:lstStyle>
            <a:lvl1pPr marL="0" indent="0" algn="l" defTabSz="449263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2400" b="1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2000" kern="1200">
                <a:solidFill>
                  <a:srgbClr val="1F497D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49263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49263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50000" algn="just">
              <a:lnSpc>
                <a:spcPct val="150000"/>
              </a:lnSpc>
              <a:defRPr/>
            </a:pPr>
            <a:r>
              <a:rPr lang="ru-RU" sz="2000" dirty="0">
                <a:latin typeface="Times New Roman"/>
                <a:ea typeface="Calibri"/>
                <a:cs typeface="Times New Roman"/>
              </a:rPr>
              <a:t>Современная медицина активно использует достижения информационных технологий для повышения качества диагностики и лечения различных заболеваний. Одной из наиболее перспективных областей применения является использование технологий машинного обучения в медицинской визуализации, в частности, в компьютерной томографии (КТ).</a:t>
            </a:r>
            <a:endParaRPr lang="ru-RU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8498694B-7F15-A96C-6974-C4667EEF0D6A}"/>
              </a:ext>
            </a:extLst>
          </p:cNvPr>
          <p:cNvGrpSpPr/>
          <p:nvPr/>
        </p:nvGrpSpPr>
        <p:grpSpPr>
          <a:xfrm>
            <a:off x="8778114" y="-4851"/>
            <a:ext cx="360000" cy="5715000"/>
            <a:chOff x="8712000" y="0"/>
            <a:chExt cx="360000" cy="571500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AA5EC59F-32DA-B916-8F93-6893C5B2A6CC}"/>
                </a:ext>
              </a:extLst>
            </p:cNvPr>
            <p:cNvSpPr/>
            <p:nvPr/>
          </p:nvSpPr>
          <p:spPr>
            <a:xfrm>
              <a:off x="9000000" y="0"/>
              <a:ext cx="72000" cy="5715000"/>
            </a:xfrm>
            <a:prstGeom prst="rect">
              <a:avLst/>
            </a:prstGeom>
            <a:solidFill>
              <a:srgbClr val="002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CB164EE9-2364-8C8D-EF85-C0DBAB732BD0}"/>
                </a:ext>
              </a:extLst>
            </p:cNvPr>
            <p:cNvSpPr/>
            <p:nvPr/>
          </p:nvSpPr>
          <p:spPr>
            <a:xfrm>
              <a:off x="8856000" y="0"/>
              <a:ext cx="72000" cy="5715000"/>
            </a:xfrm>
            <a:prstGeom prst="rect">
              <a:avLst/>
            </a:prstGeom>
            <a:solidFill>
              <a:srgbClr val="002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2D39D3BA-FC77-DD4C-16C2-248C230B6C0E}"/>
                </a:ext>
              </a:extLst>
            </p:cNvPr>
            <p:cNvSpPr/>
            <p:nvPr/>
          </p:nvSpPr>
          <p:spPr>
            <a:xfrm>
              <a:off x="8712000" y="0"/>
              <a:ext cx="72000" cy="5715000"/>
            </a:xfrm>
            <a:prstGeom prst="rect">
              <a:avLst/>
            </a:prstGeom>
            <a:solidFill>
              <a:srgbClr val="002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6" name="Рисунок 11">
            <a:extLst>
              <a:ext uri="{FF2B5EF4-FFF2-40B4-BE49-F238E27FC236}">
                <a16:creationId xmlns:a16="http://schemas.microsoft.com/office/drawing/2014/main" id="{4BFDF13A-05DA-EC16-3000-99C529728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465" y="58738"/>
            <a:ext cx="128905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18AE485-EA5F-44CD-DFF5-80DC73CBDA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70" t="33028" r="71828" b="33733"/>
          <a:stretch/>
        </p:blipFill>
        <p:spPr bwMode="auto">
          <a:xfrm>
            <a:off x="217687" y="-4127"/>
            <a:ext cx="451734" cy="8042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C75C0FBF-2F71-2481-B370-B820E3D96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FEAA2-8C13-4538-9225-2EEF30F82EDC}" type="slidenum">
              <a:rPr lang="ru-RU" sz="1400" b="1" smtClean="0">
                <a:solidFill>
                  <a:srgbClr val="0033CC"/>
                </a:solidFill>
              </a:rPr>
              <a:pPr/>
              <a:t>2</a:t>
            </a:fld>
            <a:endParaRPr lang="ru-RU" sz="1400" b="1" dirty="0">
              <a:solidFill>
                <a:srgbClr val="0033CC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B187A-617B-5A0B-C269-9ACF33925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>
            <a:extLst>
              <a:ext uri="{FF2B5EF4-FFF2-40B4-BE49-F238E27FC236}">
                <a16:creationId xmlns:a16="http://schemas.microsoft.com/office/drawing/2014/main" id="{E8B432C4-14EF-208E-3D9D-BE8EAADC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75" y="396876"/>
            <a:ext cx="222250" cy="210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413" name="Picture 3">
            <a:extLst>
              <a:ext uri="{FF2B5EF4-FFF2-40B4-BE49-F238E27FC236}">
                <a16:creationId xmlns:a16="http://schemas.microsoft.com/office/drawing/2014/main" id="{3D52D853-9CD5-19AE-6C80-DC7E908E3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13" y="387615"/>
            <a:ext cx="222250" cy="21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414" name="Прямоугольник 6">
            <a:extLst>
              <a:ext uri="{FF2B5EF4-FFF2-40B4-BE49-F238E27FC236}">
                <a16:creationId xmlns:a16="http://schemas.microsoft.com/office/drawing/2014/main" id="{B5F32BE3-B236-1450-19E6-43CEEC341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1310" y="241403"/>
            <a:ext cx="57110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/>
          <a:p>
            <a:pPr algn="ctr"/>
            <a:r>
              <a:rPr lang="ru-RU" sz="2400" b="1" dirty="0">
                <a:solidFill>
                  <a:srgbClr val="3860D7"/>
                </a:solidFill>
                <a:latin typeface="Times New Roman"/>
                <a:ea typeface="Calibri"/>
                <a:cs typeface="Times New Roman"/>
              </a:rPr>
              <a:t>Описание приложения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3D9259B-0B42-67A8-1823-4A8FE2282EE4}"/>
              </a:ext>
            </a:extLst>
          </p:cNvPr>
          <p:cNvGrpSpPr/>
          <p:nvPr/>
        </p:nvGrpSpPr>
        <p:grpSpPr>
          <a:xfrm>
            <a:off x="8778114" y="-4851"/>
            <a:ext cx="360000" cy="5715000"/>
            <a:chOff x="8712000" y="0"/>
            <a:chExt cx="360000" cy="571500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5435387C-6C69-2023-F728-D5B9B0AC6F98}"/>
                </a:ext>
              </a:extLst>
            </p:cNvPr>
            <p:cNvSpPr/>
            <p:nvPr/>
          </p:nvSpPr>
          <p:spPr>
            <a:xfrm>
              <a:off x="9000000" y="0"/>
              <a:ext cx="72000" cy="5715000"/>
            </a:xfrm>
            <a:prstGeom prst="rect">
              <a:avLst/>
            </a:prstGeom>
            <a:solidFill>
              <a:srgbClr val="002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480A1703-5BFC-FA8C-DB57-91DB2EBDDEE6}"/>
                </a:ext>
              </a:extLst>
            </p:cNvPr>
            <p:cNvSpPr/>
            <p:nvPr/>
          </p:nvSpPr>
          <p:spPr>
            <a:xfrm>
              <a:off x="8856000" y="0"/>
              <a:ext cx="72000" cy="5715000"/>
            </a:xfrm>
            <a:prstGeom prst="rect">
              <a:avLst/>
            </a:prstGeom>
            <a:solidFill>
              <a:srgbClr val="002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ED7B0AD8-501B-146E-AB02-93470F257E07}"/>
                </a:ext>
              </a:extLst>
            </p:cNvPr>
            <p:cNvSpPr/>
            <p:nvPr/>
          </p:nvSpPr>
          <p:spPr>
            <a:xfrm>
              <a:off x="8712000" y="0"/>
              <a:ext cx="72000" cy="5715000"/>
            </a:xfrm>
            <a:prstGeom prst="rect">
              <a:avLst/>
            </a:prstGeom>
            <a:solidFill>
              <a:srgbClr val="002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6" name="Рисунок 11">
            <a:extLst>
              <a:ext uri="{FF2B5EF4-FFF2-40B4-BE49-F238E27FC236}">
                <a16:creationId xmlns:a16="http://schemas.microsoft.com/office/drawing/2014/main" id="{014C2BF4-2D82-1CE7-D553-A1905FD6C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465" y="58738"/>
            <a:ext cx="128905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023CE0B-4E15-1800-C921-726F69DCFB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70" t="33028" r="71828" b="33733"/>
          <a:stretch/>
        </p:blipFill>
        <p:spPr bwMode="auto">
          <a:xfrm>
            <a:off x="217687" y="-4127"/>
            <a:ext cx="451734" cy="8042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5DCA33A1-C973-4B4E-374A-8434F0893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DFEAA2-8C13-4538-9225-2EEF30F82EDC}" type="slidenum">
              <a:rPr lang="ru-RU" sz="1400" b="1">
                <a:solidFill>
                  <a:srgbClr val="0033CC"/>
                </a:solidFill>
              </a:rPr>
              <a:pPr>
                <a:defRPr/>
              </a:pPr>
              <a:t>20</a:t>
            </a:fld>
            <a:endParaRPr lang="ru-RU" sz="1400" b="1" dirty="0">
              <a:solidFill>
                <a:srgbClr val="0033CC"/>
              </a:solidFill>
            </a:endParaRPr>
          </a:p>
        </p:txBody>
      </p:sp>
      <p:sp>
        <p:nvSpPr>
          <p:cNvPr id="8" name="Объект 4">
            <a:extLst>
              <a:ext uri="{FF2B5EF4-FFF2-40B4-BE49-F238E27FC236}">
                <a16:creationId xmlns:a16="http://schemas.microsoft.com/office/drawing/2014/main" id="{F6265DAC-63B3-CD1F-6E34-3FDBA3C6E1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102" y="177149"/>
            <a:ext cx="8071796" cy="1278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 b="1">
                <a:solidFill>
                  <a:srgbClr val="17375E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300">
                <a:solidFill>
                  <a:srgbClr val="1F497D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endParaRPr lang="ru-RU" altLang="ru-RU" sz="23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 descr="Изображение выглядит как снимок экран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6C52FCD5-A801-5905-3EB2-49E77F269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0681" y="896112"/>
            <a:ext cx="3639110" cy="4480560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снимок экран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4CE9184A-9D0C-4C1A-1AC3-0FF7EB6E60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012" y="922795"/>
            <a:ext cx="3639110" cy="4480560"/>
          </a:xfrm>
          <a:prstGeom prst="rect">
            <a:avLst/>
          </a:prstGeom>
        </p:spPr>
      </p:pic>
      <p:pic>
        <p:nvPicPr>
          <p:cNvPr id="14" name="Рисунок 13" descr="Изображение выглядит как Мозг, текст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D3014C2C-60BF-BE48-D22D-A18A9EA6E7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1569" y="607220"/>
            <a:ext cx="1030986" cy="104317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70148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>
            <a:extLst>
              <a:ext uri="{FF2B5EF4-FFF2-40B4-BE49-F238E27FC236}">
                <a16:creationId xmlns:a16="http://schemas.microsoft.com/office/drawing/2014/main" id="{21172091-A8CB-AEFB-FA79-25F7E3095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75" y="396876"/>
            <a:ext cx="222250" cy="210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413" name="Picture 3">
            <a:extLst>
              <a:ext uri="{FF2B5EF4-FFF2-40B4-BE49-F238E27FC236}">
                <a16:creationId xmlns:a16="http://schemas.microsoft.com/office/drawing/2014/main" id="{8BA0EE53-0960-3D2A-8E0E-6D3872125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13" y="387615"/>
            <a:ext cx="222250" cy="21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414" name="Прямоугольник 6">
            <a:extLst>
              <a:ext uri="{FF2B5EF4-FFF2-40B4-BE49-F238E27FC236}">
                <a16:creationId xmlns:a16="http://schemas.microsoft.com/office/drawing/2014/main" id="{183AE7CD-D9C5-DD08-B757-327FFF2C9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1310" y="241403"/>
            <a:ext cx="5711031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ru-RU" altLang="ru-RU" sz="2667" b="1" dirty="0">
                <a:solidFill>
                  <a:srgbClr val="3860D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99DFC3F-82A6-6897-F540-FE645E204DD5}"/>
              </a:ext>
            </a:extLst>
          </p:cNvPr>
          <p:cNvGrpSpPr/>
          <p:nvPr/>
        </p:nvGrpSpPr>
        <p:grpSpPr>
          <a:xfrm>
            <a:off x="8778114" y="-4851"/>
            <a:ext cx="360000" cy="5715000"/>
            <a:chOff x="8712000" y="0"/>
            <a:chExt cx="360000" cy="571500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03606493-E671-9B58-FE68-B9A146BDE049}"/>
                </a:ext>
              </a:extLst>
            </p:cNvPr>
            <p:cNvSpPr/>
            <p:nvPr/>
          </p:nvSpPr>
          <p:spPr>
            <a:xfrm>
              <a:off x="9000000" y="0"/>
              <a:ext cx="72000" cy="5715000"/>
            </a:xfrm>
            <a:prstGeom prst="rect">
              <a:avLst/>
            </a:prstGeom>
            <a:solidFill>
              <a:srgbClr val="002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74A9D959-74D2-62A0-A0D9-F13E35352866}"/>
                </a:ext>
              </a:extLst>
            </p:cNvPr>
            <p:cNvSpPr/>
            <p:nvPr/>
          </p:nvSpPr>
          <p:spPr>
            <a:xfrm>
              <a:off x="8856000" y="0"/>
              <a:ext cx="72000" cy="5715000"/>
            </a:xfrm>
            <a:prstGeom prst="rect">
              <a:avLst/>
            </a:prstGeom>
            <a:solidFill>
              <a:srgbClr val="002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BCF88C30-136C-E9E6-9DF0-139D52883610}"/>
                </a:ext>
              </a:extLst>
            </p:cNvPr>
            <p:cNvSpPr/>
            <p:nvPr/>
          </p:nvSpPr>
          <p:spPr>
            <a:xfrm>
              <a:off x="8712000" y="0"/>
              <a:ext cx="72000" cy="5715000"/>
            </a:xfrm>
            <a:prstGeom prst="rect">
              <a:avLst/>
            </a:prstGeom>
            <a:solidFill>
              <a:srgbClr val="002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6" name="Рисунок 11">
            <a:extLst>
              <a:ext uri="{FF2B5EF4-FFF2-40B4-BE49-F238E27FC236}">
                <a16:creationId xmlns:a16="http://schemas.microsoft.com/office/drawing/2014/main" id="{607176E8-2D16-B9A2-C7EF-CD1BAC0D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465" y="58738"/>
            <a:ext cx="128905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BB9304F-0A45-F8BA-2B8E-583E82F785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70" t="33028" r="71828" b="33733"/>
          <a:stretch/>
        </p:blipFill>
        <p:spPr bwMode="auto">
          <a:xfrm>
            <a:off x="217687" y="-4127"/>
            <a:ext cx="451734" cy="8042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B15CD1D5-0DDF-9276-AA01-A293FC4F6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DFEAA2-8C13-4538-9225-2EEF30F82EDC}" type="slidenum">
              <a:rPr lang="ru-RU" sz="1400" b="1">
                <a:solidFill>
                  <a:srgbClr val="0033CC"/>
                </a:solidFill>
              </a:rPr>
              <a:pPr>
                <a:defRPr/>
              </a:pPr>
              <a:t>21</a:t>
            </a:fld>
            <a:endParaRPr lang="ru-RU" sz="1400" b="1" dirty="0">
              <a:solidFill>
                <a:srgbClr val="0033CC"/>
              </a:solidFill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0003382-4BC2-0E97-85BE-79C3D1146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4" name="Объект 4">
            <a:extLst>
              <a:ext uri="{FF2B5EF4-FFF2-40B4-BE49-F238E27FC236}">
                <a16:creationId xmlns:a16="http://schemas.microsoft.com/office/drawing/2014/main" id="{6959AED9-9C7F-A80C-83E3-75CD40832B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013" y="1067882"/>
            <a:ext cx="8013337" cy="3687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 b="1">
                <a:solidFill>
                  <a:srgbClr val="17375E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300">
                <a:solidFill>
                  <a:srgbClr val="1F497D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indent="450000" algn="just">
              <a:lnSpc>
                <a:spcPct val="150000"/>
              </a:lnSpc>
            </a:pPr>
            <a:r>
              <a:rPr lang="ru-RU" sz="1600" dirty="0">
                <a:solidFill>
                  <a:srgbClr val="1F4E79"/>
                </a:solidFill>
                <a:effectLst/>
                <a:latin typeface="Times New Roman"/>
                <a:ea typeface="Times New Roman" panose="02020603050405020304" pitchFamily="18" charset="0"/>
                <a:cs typeface="Times New Roman"/>
              </a:rPr>
              <a:t>В процессе</a:t>
            </a:r>
            <a:r>
              <a:rPr lang="ru-RU" sz="1600" dirty="0">
                <a:solidFill>
                  <a:srgbClr val="1F4E79"/>
                </a:solidFill>
                <a:latin typeface="Times New Roman"/>
                <a:ea typeface="Times New Roman" panose="02020603050405020304" pitchFamily="18" charset="0"/>
                <a:cs typeface="Times New Roman"/>
              </a:rPr>
              <a:t> </a:t>
            </a:r>
            <a:r>
              <a:rPr lang="ru-RU" sz="1600" dirty="0">
                <a:solidFill>
                  <a:srgbClr val="1F4E79"/>
                </a:solidFill>
                <a:latin typeface="Times New Roman"/>
                <a:ea typeface="Calibri"/>
                <a:cs typeface="Times New Roman"/>
              </a:rPr>
              <a:t>исследования было р</a:t>
            </a:r>
            <a:r>
              <a:rPr lang="ru-RU" sz="1600" dirty="0">
                <a:solidFill>
                  <a:srgbClr val="1F4E79"/>
                </a:solidFill>
                <a:latin typeface="Times New Roman"/>
                <a:ea typeface="Calibri"/>
                <a:cs typeface="Calibri"/>
              </a:rPr>
              <a:t>азработано приложение на основе </a:t>
            </a:r>
            <a:r>
              <a:rPr lang="ru-RU" sz="1600" dirty="0" err="1">
                <a:solidFill>
                  <a:srgbClr val="1F4E79"/>
                </a:solidFill>
                <a:latin typeface="Times New Roman"/>
                <a:ea typeface="Calibri"/>
                <a:cs typeface="Calibri"/>
              </a:rPr>
              <a:t>сверточной</a:t>
            </a:r>
            <a:r>
              <a:rPr lang="ru-RU" sz="1600" dirty="0">
                <a:solidFill>
                  <a:srgbClr val="1F4E79"/>
                </a:solidFill>
                <a:latin typeface="Times New Roman"/>
                <a:ea typeface="Calibri"/>
                <a:cs typeface="Calibri"/>
              </a:rPr>
              <a:t> нейронной сети (CNN) демонстрирующую высокую эффективность в диагностике внутричерепных кровоизлияний по данным компьютерной томографии (КТ)</a:t>
            </a:r>
            <a:endParaRPr lang="ru-RU" sz="2000" dirty="0">
              <a:solidFill>
                <a:srgbClr val="1F4E79"/>
              </a:solidFill>
              <a:latin typeface="Times New Roman"/>
              <a:cs typeface="Times New Roman"/>
            </a:endParaRPr>
          </a:p>
          <a:p>
            <a:pPr indent="450000" algn="just">
              <a:lnSpc>
                <a:spcPct val="150000"/>
              </a:lnSpc>
            </a:pPr>
            <a:r>
              <a:rPr lang="ru-RU" sz="1600" dirty="0">
                <a:solidFill>
                  <a:srgbClr val="1F4E79"/>
                </a:solidFill>
                <a:latin typeface="Times New Roman"/>
                <a:ea typeface="Calibri"/>
                <a:cs typeface="Calibri"/>
              </a:rPr>
              <a:t>Важно отметить, что данное приложение не предназначено для замены врача-радиолога, а скорее служит дополнительным инструментом, способным ускорить и повысить точность первичной диагностики. Врачи могут использовать результаты, предоставляемые моделью, в качестве второго мнения, что позволит им принимать более обоснованные решения и сократить время на анализ изображений.</a:t>
            </a:r>
          </a:p>
          <a:p>
            <a:pPr indent="450000" algn="just">
              <a:lnSpc>
                <a:spcPct val="150000"/>
              </a:lnSpc>
            </a:pPr>
            <a:r>
              <a:rPr lang="ru-RU" sz="1800" dirty="0">
                <a:solidFill>
                  <a:srgbClr val="0033C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 итогам данного исследования намеченная цель была достигнута. Все поставленные задачи выполнены.</a:t>
            </a:r>
            <a:endParaRPr lang="ru-RU" sz="1800" dirty="0">
              <a:solidFill>
                <a:srgbClr val="0033CC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ru-RU" dirty="0">
              <a:solidFill>
                <a:srgbClr val="1F4E79"/>
              </a:solidFill>
              <a:latin typeface="Times New Roman"/>
              <a:cs typeface="Times New Roman"/>
            </a:endParaRPr>
          </a:p>
          <a:p>
            <a:pPr indent="450215">
              <a:spcAft>
                <a:spcPts val="800"/>
              </a:spcAft>
            </a:pPr>
            <a:endParaRPr lang="ru-RU" sz="1800" dirty="0">
              <a:solidFill>
                <a:srgbClr val="1F4E79"/>
              </a:solidFill>
              <a:effectLst/>
              <a:latin typeface="Times New Roman"/>
              <a:ea typeface="Calibri" panose="020F0502020204030204" pitchFamily="34" charset="0"/>
              <a:cs typeface="Times New Roman"/>
            </a:endParaRPr>
          </a:p>
          <a:p>
            <a:endParaRPr lang="ru-RU" altLang="ru-RU" sz="1600" dirty="0">
              <a:solidFill>
                <a:srgbClr val="1F4E7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403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Picture background">
            <a:extLst>
              <a:ext uri="{FF2B5EF4-FFF2-40B4-BE49-F238E27FC236}">
                <a16:creationId xmlns:a16="http://schemas.microsoft.com/office/drawing/2014/main" id="{21B37CB1-F59E-D170-EAF7-CCDD4C3AE7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2773" y="-4851"/>
            <a:ext cx="8594542" cy="5815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Рисунок 13" descr="Picture background">
            <a:extLst>
              <a:ext uri="{FF2B5EF4-FFF2-40B4-BE49-F238E27FC236}">
                <a16:creationId xmlns:a16="http://schemas.microsoft.com/office/drawing/2014/main" id="{AB188C49-1F9D-8CF7-C86D-C33E2D37412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47862" y="4830322"/>
            <a:ext cx="176191" cy="190873"/>
          </a:xfrm>
          <a:prstGeom prst="rect">
            <a:avLst/>
          </a:prstGeom>
        </p:spPr>
      </p:pic>
      <p:pic>
        <p:nvPicPr>
          <p:cNvPr id="7" name="Рисунок 6" descr="Picture background">
            <a:extLst>
              <a:ext uri="{FF2B5EF4-FFF2-40B4-BE49-F238E27FC236}">
                <a16:creationId xmlns:a16="http://schemas.microsoft.com/office/drawing/2014/main" id="{492E694A-D5C5-3686-AC61-E80375F3D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267" y="2245612"/>
            <a:ext cx="4897671" cy="3280965"/>
          </a:xfrm>
          <a:prstGeom prst="rect">
            <a:avLst/>
          </a:prstGeom>
        </p:spPr>
      </p:pic>
      <p:sp>
        <p:nvSpPr>
          <p:cNvPr id="9" name="Объект 4">
            <a:extLst>
              <a:ext uri="{FF2B5EF4-FFF2-40B4-BE49-F238E27FC236}">
                <a16:creationId xmlns:a16="http://schemas.microsoft.com/office/drawing/2014/main" id="{1621A41A-2BC4-EC31-0A53-9002119F9722}"/>
              </a:ext>
            </a:extLst>
          </p:cNvPr>
          <p:cNvSpPr txBox="1">
            <a:spLocks/>
          </p:cNvSpPr>
          <p:nvPr/>
        </p:nvSpPr>
        <p:spPr bwMode="auto">
          <a:xfrm>
            <a:off x="354267" y="884678"/>
            <a:ext cx="5046164" cy="2770132"/>
          </a:xfrm>
          <a:prstGeom prst="rect">
            <a:avLst/>
          </a:prstGeom>
          <a:noFill/>
          <a:ln>
            <a:noFill/>
          </a:ln>
          <a:effectLst/>
        </p:spPr>
        <p:txBody>
          <a:bodyPr lIns="75000" tIns="39000" rIns="75000" bIns="39000" anchor="t">
            <a:normAutofit/>
          </a:bodyPr>
          <a:lstStyle>
            <a:lvl1pPr marL="0" indent="0" algn="l" defTabSz="449263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2400" b="1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2000" kern="1200">
                <a:solidFill>
                  <a:srgbClr val="1F497D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49263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49263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50000">
              <a:defRPr/>
            </a:pPr>
            <a:r>
              <a:rPr lang="ru-RU" sz="1800" dirty="0">
                <a:latin typeface="Times New Roman"/>
                <a:ea typeface="+mn-lt"/>
                <a:cs typeface="Times New Roman"/>
              </a:rPr>
              <a:t>Проблема актуальна для Новгородской области, где существует нехватка квалифицированных радиологов для своевременной и точной диагностики ВК</a:t>
            </a:r>
            <a:endParaRPr lang="ru-RU" sz="1800" dirty="0">
              <a:latin typeface="Times New Roman"/>
              <a:ea typeface="Calibri"/>
              <a:cs typeface="Times New Roman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8498694B-7F15-A96C-6974-C4667EEF0D6A}"/>
              </a:ext>
            </a:extLst>
          </p:cNvPr>
          <p:cNvGrpSpPr/>
          <p:nvPr/>
        </p:nvGrpSpPr>
        <p:grpSpPr>
          <a:xfrm>
            <a:off x="8778114" y="-4851"/>
            <a:ext cx="360000" cy="5715000"/>
            <a:chOff x="8712000" y="0"/>
            <a:chExt cx="360000" cy="571500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AA5EC59F-32DA-B916-8F93-6893C5B2A6CC}"/>
                </a:ext>
              </a:extLst>
            </p:cNvPr>
            <p:cNvSpPr/>
            <p:nvPr/>
          </p:nvSpPr>
          <p:spPr>
            <a:xfrm>
              <a:off x="9000000" y="0"/>
              <a:ext cx="72000" cy="5715000"/>
            </a:xfrm>
            <a:prstGeom prst="rect">
              <a:avLst/>
            </a:prstGeom>
            <a:solidFill>
              <a:srgbClr val="002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CB164EE9-2364-8C8D-EF85-C0DBAB732BD0}"/>
                </a:ext>
              </a:extLst>
            </p:cNvPr>
            <p:cNvSpPr/>
            <p:nvPr/>
          </p:nvSpPr>
          <p:spPr>
            <a:xfrm>
              <a:off x="8856000" y="0"/>
              <a:ext cx="72000" cy="5715000"/>
            </a:xfrm>
            <a:prstGeom prst="rect">
              <a:avLst/>
            </a:prstGeom>
            <a:solidFill>
              <a:srgbClr val="002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2D39D3BA-FC77-DD4C-16C2-248C230B6C0E}"/>
                </a:ext>
              </a:extLst>
            </p:cNvPr>
            <p:cNvSpPr/>
            <p:nvPr/>
          </p:nvSpPr>
          <p:spPr>
            <a:xfrm>
              <a:off x="8712000" y="0"/>
              <a:ext cx="72000" cy="5715000"/>
            </a:xfrm>
            <a:prstGeom prst="rect">
              <a:avLst/>
            </a:prstGeom>
            <a:solidFill>
              <a:srgbClr val="002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6" name="Рисунок 11">
            <a:extLst>
              <a:ext uri="{FF2B5EF4-FFF2-40B4-BE49-F238E27FC236}">
                <a16:creationId xmlns:a16="http://schemas.microsoft.com/office/drawing/2014/main" id="{4BFDF13A-05DA-EC16-3000-99C529728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465" y="58738"/>
            <a:ext cx="128905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18AE485-EA5F-44CD-DFF5-80DC73CBDA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670" t="33028" r="71828" b="33733"/>
          <a:stretch/>
        </p:blipFill>
        <p:spPr bwMode="auto">
          <a:xfrm>
            <a:off x="217687" y="-4127"/>
            <a:ext cx="451734" cy="8042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C75C0FBF-2F71-2481-B370-B820E3D96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FEAA2-8C13-4538-9225-2EEF30F82EDC}" type="slidenum">
              <a:rPr lang="ru-RU" sz="1400" b="1" smtClean="0">
                <a:solidFill>
                  <a:srgbClr val="0033CC"/>
                </a:solidFill>
              </a:rPr>
              <a:pPr/>
              <a:t>3</a:t>
            </a:fld>
            <a:endParaRPr lang="ru-RU" sz="1400" b="1" dirty="0">
              <a:solidFill>
                <a:srgbClr val="0033CC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9FFB5E-B315-D094-EE7D-43486A925E91}"/>
              </a:ext>
            </a:extLst>
          </p:cNvPr>
          <p:cNvSpPr txBox="1"/>
          <p:nvPr/>
        </p:nvSpPr>
        <p:spPr>
          <a:xfrm>
            <a:off x="5463432" y="3987694"/>
            <a:ext cx="3248626" cy="15388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indent="450000" algn="just"/>
            <a:r>
              <a:rPr lang="ru-RU" sz="1600" b="1" dirty="0">
                <a:solidFill>
                  <a:srgbClr val="1F4E79"/>
                </a:solidFill>
                <a:latin typeface="Times New Roman"/>
                <a:cs typeface="Times New Roman"/>
              </a:rPr>
              <a:t>Центральная городская клиническая больница № 1 "Азот"</a:t>
            </a:r>
          </a:p>
          <a:p>
            <a:pPr indent="450000" algn="just"/>
            <a:r>
              <a:rPr lang="ru-RU" sz="1600" b="1" dirty="0">
                <a:solidFill>
                  <a:srgbClr val="1F4E79"/>
                </a:solidFill>
                <a:latin typeface="Times New Roman"/>
                <a:ea typeface="+mn-lt"/>
                <a:cs typeface="+mn-lt"/>
              </a:rPr>
              <a:t>Отсутствует дежурный врач-рентгенолог</a:t>
            </a:r>
            <a:endParaRPr lang="ru-RU" sz="1600" b="1" dirty="0">
              <a:solidFill>
                <a:srgbClr val="1F4E79"/>
              </a:solidFill>
              <a:latin typeface="Times New Roman"/>
              <a:cs typeface="Times New Roman"/>
            </a:endParaRPr>
          </a:p>
          <a:p>
            <a:endParaRPr lang="ru-RU" sz="12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2081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0ADB2-1F6F-0AA4-4263-1FDDCA6E2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>
            <a:extLst>
              <a:ext uri="{FF2B5EF4-FFF2-40B4-BE49-F238E27FC236}">
                <a16:creationId xmlns:a16="http://schemas.microsoft.com/office/drawing/2014/main" id="{5D92A691-8AA1-0E4C-2DBE-76D81158C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75" y="396876"/>
            <a:ext cx="222250" cy="210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365" name="Picture 3">
            <a:extLst>
              <a:ext uri="{FF2B5EF4-FFF2-40B4-BE49-F238E27FC236}">
                <a16:creationId xmlns:a16="http://schemas.microsoft.com/office/drawing/2014/main" id="{2CFA72AB-66C1-1038-FE78-B2D442D50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13" y="387615"/>
            <a:ext cx="222250" cy="21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Объект 4">
            <a:extLst>
              <a:ext uri="{FF2B5EF4-FFF2-40B4-BE49-F238E27FC236}">
                <a16:creationId xmlns:a16="http://schemas.microsoft.com/office/drawing/2014/main" id="{38B2218C-B2B2-1058-E5A7-16A6A71D94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1050588"/>
            <a:ext cx="7705726" cy="4666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 b="1">
                <a:solidFill>
                  <a:srgbClr val="17375E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300">
                <a:solidFill>
                  <a:srgbClr val="1F497D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indent="450000" algn="just">
              <a:lnSpc>
                <a:spcPct val="150000"/>
              </a:lnSpc>
            </a:pPr>
            <a:r>
              <a:rPr lang="ru-RU" sz="2000" dirty="0">
                <a:solidFill>
                  <a:srgbClr val="0033CC"/>
                </a:solidFill>
                <a:latin typeface="Times New Roman"/>
                <a:ea typeface="Calibri"/>
                <a:cs typeface="Times New Roman"/>
              </a:rPr>
              <a:t>Объект исследования:</a:t>
            </a:r>
            <a:r>
              <a:rPr lang="ru-RU" sz="2000" dirty="0">
                <a:latin typeface="Times New Roman"/>
                <a:ea typeface="Calibri"/>
                <a:cs typeface="Times New Roman"/>
              </a:rPr>
              <a:t> процесс диагностики внутричерепных кровоизлияний с использованием компьютерной томографии в медицинских организациях Новгородской области.</a:t>
            </a:r>
            <a:endParaRPr lang="ru-RU" sz="2000" dirty="0">
              <a:latin typeface="Times New Roman"/>
              <a:cs typeface="Times New Roman"/>
            </a:endParaRPr>
          </a:p>
          <a:p>
            <a:pPr indent="450000" algn="just">
              <a:lnSpc>
                <a:spcPct val="150000"/>
              </a:lnSpc>
            </a:pPr>
            <a:r>
              <a:rPr lang="ru-RU" sz="2000" dirty="0">
                <a:solidFill>
                  <a:srgbClr val="0033CC"/>
                </a:solidFill>
                <a:latin typeface="Times New Roman"/>
                <a:ea typeface="Calibri"/>
                <a:cs typeface="Times New Roman"/>
              </a:rPr>
              <a:t>Предмет исследования: </a:t>
            </a:r>
            <a:r>
              <a:rPr lang="ru-RU" sz="2000" dirty="0">
                <a:latin typeface="Times New Roman"/>
                <a:ea typeface="Calibri"/>
                <a:cs typeface="Times New Roman"/>
              </a:rPr>
              <a:t>методы и алгоритмы машинного обучения, в частности </a:t>
            </a:r>
            <a:r>
              <a:rPr lang="ru-RU" sz="2000" dirty="0" err="1">
                <a:latin typeface="Times New Roman"/>
                <a:ea typeface="Calibri"/>
                <a:cs typeface="Times New Roman"/>
              </a:rPr>
              <a:t>сверточные</a:t>
            </a:r>
            <a:r>
              <a:rPr lang="ru-RU" sz="2000" dirty="0">
                <a:latin typeface="Times New Roman"/>
                <a:ea typeface="Calibri"/>
                <a:cs typeface="Times New Roman"/>
              </a:rPr>
              <a:t> нейронные сети, применяемые для автоматизированного анализа КТ-изображений с целью выявления внутричерепных кровоизлияний.</a:t>
            </a:r>
            <a:endParaRPr lang="ru-RU" sz="1800" dirty="0">
              <a:cs typeface="Calibri" panose="020F0502020204030204" pitchFamily="34" charset="0"/>
            </a:endParaRPr>
          </a:p>
          <a:p>
            <a:pPr algn="just">
              <a:lnSpc>
                <a:spcPct val="150000"/>
              </a:lnSpc>
            </a:pPr>
            <a:endParaRPr lang="ru-RU" sz="1600" dirty="0">
              <a:latin typeface="Times New Roman"/>
              <a:ea typeface="Calibri"/>
              <a:cs typeface="Times New Roman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E875970-2D8B-7451-7A1C-688661454C6B}"/>
              </a:ext>
            </a:extLst>
          </p:cNvPr>
          <p:cNvGrpSpPr/>
          <p:nvPr/>
        </p:nvGrpSpPr>
        <p:grpSpPr>
          <a:xfrm>
            <a:off x="8778114" y="-4851"/>
            <a:ext cx="360000" cy="5715000"/>
            <a:chOff x="8712000" y="0"/>
            <a:chExt cx="360000" cy="571500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F62B792A-483E-E560-CA2E-826D7003D3D2}"/>
                </a:ext>
              </a:extLst>
            </p:cNvPr>
            <p:cNvSpPr/>
            <p:nvPr/>
          </p:nvSpPr>
          <p:spPr>
            <a:xfrm>
              <a:off x="9000000" y="0"/>
              <a:ext cx="72000" cy="5715000"/>
            </a:xfrm>
            <a:prstGeom prst="rect">
              <a:avLst/>
            </a:prstGeom>
            <a:solidFill>
              <a:srgbClr val="002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1F4999D3-56A6-F926-DF80-EFD541BB3ED5}"/>
                </a:ext>
              </a:extLst>
            </p:cNvPr>
            <p:cNvSpPr/>
            <p:nvPr/>
          </p:nvSpPr>
          <p:spPr>
            <a:xfrm>
              <a:off x="8856000" y="0"/>
              <a:ext cx="72000" cy="5715000"/>
            </a:xfrm>
            <a:prstGeom prst="rect">
              <a:avLst/>
            </a:prstGeom>
            <a:solidFill>
              <a:srgbClr val="002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90186232-008F-A9C2-CDE6-2672C5E7B12E}"/>
                </a:ext>
              </a:extLst>
            </p:cNvPr>
            <p:cNvSpPr/>
            <p:nvPr/>
          </p:nvSpPr>
          <p:spPr>
            <a:xfrm>
              <a:off x="8712000" y="0"/>
              <a:ext cx="72000" cy="5715000"/>
            </a:xfrm>
            <a:prstGeom prst="rect">
              <a:avLst/>
            </a:prstGeom>
            <a:solidFill>
              <a:srgbClr val="002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9" name="Рисунок 11">
            <a:extLst>
              <a:ext uri="{FF2B5EF4-FFF2-40B4-BE49-F238E27FC236}">
                <a16:creationId xmlns:a16="http://schemas.microsoft.com/office/drawing/2014/main" id="{8B268B43-5601-0E5E-7468-6859C84F2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465" y="58738"/>
            <a:ext cx="128905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9DA7116-06B9-3C07-56CB-96FF3E8ACD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70" t="33028" r="71828" b="33733"/>
          <a:stretch/>
        </p:blipFill>
        <p:spPr bwMode="auto">
          <a:xfrm>
            <a:off x="217687" y="-4127"/>
            <a:ext cx="451734" cy="8042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45269A33-5700-0BA9-EC7E-CA0550A3D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DFEAA2-8C13-4538-9225-2EEF30F82EDC}" type="slidenum">
              <a:rPr lang="ru-RU" sz="1400" b="1">
                <a:solidFill>
                  <a:srgbClr val="0033CC"/>
                </a:solidFill>
              </a:rPr>
              <a:pPr>
                <a:defRPr/>
              </a:pPr>
              <a:t>4</a:t>
            </a:fld>
            <a:endParaRPr lang="ru-RU" sz="1400" b="1" dirty="0">
              <a:solidFill>
                <a:srgbClr val="0033CC"/>
              </a:solidFill>
            </a:endParaRPr>
          </a:p>
        </p:txBody>
      </p:sp>
      <p:sp>
        <p:nvSpPr>
          <p:cNvPr id="6" name="Text Box 1">
            <a:extLst>
              <a:ext uri="{FF2B5EF4-FFF2-40B4-BE49-F238E27FC236}">
                <a16:creationId xmlns:a16="http://schemas.microsoft.com/office/drawing/2014/main" id="{4D8533F0-27E5-0C3F-6253-AE436D1308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381" y="356410"/>
            <a:ext cx="6789208" cy="48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b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 b="1">
                <a:solidFill>
                  <a:srgbClr val="17375E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300">
                <a:solidFill>
                  <a:srgbClr val="1F497D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ru-RU" altLang="ru-RU" sz="2650" dirty="0">
              <a:solidFill>
                <a:srgbClr val="0033CC"/>
              </a:solidFill>
              <a:latin typeface="Cambria" panose="02040503050406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4BEE92-2D6A-D74C-9523-3E3D9CF5C1AB}"/>
              </a:ext>
            </a:extLst>
          </p:cNvPr>
          <p:cNvSpPr txBox="1"/>
          <p:nvPr/>
        </p:nvSpPr>
        <p:spPr>
          <a:xfrm>
            <a:off x="1936902" y="352710"/>
            <a:ext cx="52773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b="1" dirty="0">
                <a:solidFill>
                  <a:srgbClr val="0033CC"/>
                </a:solidFill>
                <a:latin typeface="Times New Roman"/>
                <a:ea typeface="Calibri"/>
                <a:cs typeface="Calibri"/>
              </a:rPr>
              <a:t>Объект и предмет исследования  </a:t>
            </a:r>
            <a:endParaRPr lang="ru-RU" sz="2400" b="1" dirty="0">
              <a:solidFill>
                <a:srgbClr val="0033CC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28111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>
            <a:extLst>
              <a:ext uri="{FF2B5EF4-FFF2-40B4-BE49-F238E27FC236}">
                <a16:creationId xmlns:a16="http://schemas.microsoft.com/office/drawing/2014/main" id="{65313080-16BB-83DB-A3B0-E2998C9A9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75" y="396876"/>
            <a:ext cx="222250" cy="210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365" name="Picture 3">
            <a:extLst>
              <a:ext uri="{FF2B5EF4-FFF2-40B4-BE49-F238E27FC236}">
                <a16:creationId xmlns:a16="http://schemas.microsoft.com/office/drawing/2014/main" id="{3343E593-B34C-BE99-82CB-7DC28547C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13" y="387615"/>
            <a:ext cx="222250" cy="21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Объект 4">
            <a:extLst>
              <a:ext uri="{FF2B5EF4-FFF2-40B4-BE49-F238E27FC236}">
                <a16:creationId xmlns:a16="http://schemas.microsoft.com/office/drawing/2014/main" id="{E8D4F1AA-EC0D-FA46-18F0-DB7C81F5DF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554" y="2872724"/>
            <a:ext cx="7705726" cy="4666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 b="1">
                <a:solidFill>
                  <a:srgbClr val="17375E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300">
                <a:solidFill>
                  <a:srgbClr val="1F497D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indent="450000" algn="just">
              <a:lnSpc>
                <a:spcPct val="150000"/>
              </a:lnSpc>
            </a:pPr>
            <a:r>
              <a:rPr lang="ru-RU" sz="2000" dirty="0">
                <a:latin typeface="Times New Roman"/>
                <a:ea typeface="Calibri"/>
                <a:cs typeface="Times New Roman"/>
              </a:rPr>
              <a:t>В рамках исследования будет разработано приложение, использующее алгоритмы глубокого обучения для автоматизированного анализа КТ-изображений, что позволит медицинским специалистам быстрее и точнее выявлять внутричерепные кровоизлияния</a:t>
            </a:r>
            <a:endParaRPr lang="ru-RU" sz="2000" dirty="0">
              <a:latin typeface="Times New Roman"/>
              <a:cs typeface="Times New Roman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E02046B1-B5B6-B25D-B2A8-E35C75C66200}"/>
              </a:ext>
            </a:extLst>
          </p:cNvPr>
          <p:cNvGrpSpPr/>
          <p:nvPr/>
        </p:nvGrpSpPr>
        <p:grpSpPr>
          <a:xfrm>
            <a:off x="8778114" y="-4851"/>
            <a:ext cx="360000" cy="5715000"/>
            <a:chOff x="8712000" y="0"/>
            <a:chExt cx="360000" cy="571500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3290FB7C-FFAA-13C4-CE06-F201EA43C9D6}"/>
                </a:ext>
              </a:extLst>
            </p:cNvPr>
            <p:cNvSpPr/>
            <p:nvPr/>
          </p:nvSpPr>
          <p:spPr>
            <a:xfrm>
              <a:off x="9000000" y="0"/>
              <a:ext cx="72000" cy="5715000"/>
            </a:xfrm>
            <a:prstGeom prst="rect">
              <a:avLst/>
            </a:prstGeom>
            <a:solidFill>
              <a:srgbClr val="002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FC44E56F-2ACB-F0C5-AC9F-E018E5300711}"/>
                </a:ext>
              </a:extLst>
            </p:cNvPr>
            <p:cNvSpPr/>
            <p:nvPr/>
          </p:nvSpPr>
          <p:spPr>
            <a:xfrm>
              <a:off x="8856000" y="0"/>
              <a:ext cx="72000" cy="5715000"/>
            </a:xfrm>
            <a:prstGeom prst="rect">
              <a:avLst/>
            </a:prstGeom>
            <a:solidFill>
              <a:srgbClr val="002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FD615CBD-165D-373F-07E4-F075F7099773}"/>
                </a:ext>
              </a:extLst>
            </p:cNvPr>
            <p:cNvSpPr/>
            <p:nvPr/>
          </p:nvSpPr>
          <p:spPr>
            <a:xfrm>
              <a:off x="8712000" y="0"/>
              <a:ext cx="72000" cy="5715000"/>
            </a:xfrm>
            <a:prstGeom prst="rect">
              <a:avLst/>
            </a:prstGeom>
            <a:solidFill>
              <a:srgbClr val="002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9" name="Рисунок 11">
            <a:extLst>
              <a:ext uri="{FF2B5EF4-FFF2-40B4-BE49-F238E27FC236}">
                <a16:creationId xmlns:a16="http://schemas.microsoft.com/office/drawing/2014/main" id="{B863B110-9588-B095-DBE7-409AF15BB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465" y="58738"/>
            <a:ext cx="128905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7D8F05D-B24F-CAED-6D3D-D7F462F73E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70" t="33028" r="71828" b="33733"/>
          <a:stretch/>
        </p:blipFill>
        <p:spPr bwMode="auto">
          <a:xfrm>
            <a:off x="217687" y="-4127"/>
            <a:ext cx="451734" cy="8042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7E3626E7-C2FD-60FA-37D1-132CFF712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DFEAA2-8C13-4538-9225-2EEF30F82EDC}" type="slidenum">
              <a:rPr lang="ru-RU" sz="1400" b="1">
                <a:solidFill>
                  <a:srgbClr val="0033CC"/>
                </a:solidFill>
              </a:rPr>
              <a:pPr>
                <a:defRPr/>
              </a:pPr>
              <a:t>5</a:t>
            </a:fld>
            <a:endParaRPr lang="ru-RU" sz="1400" b="1" dirty="0">
              <a:solidFill>
                <a:srgbClr val="0033CC"/>
              </a:solidFill>
            </a:endParaRPr>
          </a:p>
        </p:txBody>
      </p:sp>
      <p:sp>
        <p:nvSpPr>
          <p:cNvPr id="6" name="Text Box 1">
            <a:extLst>
              <a:ext uri="{FF2B5EF4-FFF2-40B4-BE49-F238E27FC236}">
                <a16:creationId xmlns:a16="http://schemas.microsoft.com/office/drawing/2014/main" id="{B49DA248-79CD-2E66-8F13-EF6EB94D2B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446497" y="2392505"/>
            <a:ext cx="6789208" cy="48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b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 b="1">
                <a:solidFill>
                  <a:srgbClr val="17375E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300">
                <a:solidFill>
                  <a:srgbClr val="1F497D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ru-RU" altLang="ru-RU" sz="2800" dirty="0">
                <a:solidFill>
                  <a:srgbClr val="0033CC"/>
                </a:solidFill>
                <a:latin typeface="Times New Roman"/>
                <a:ea typeface="Microsoft YaHei"/>
                <a:cs typeface="Times New Roman"/>
              </a:rPr>
              <a:t> Цель работы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F91A4-7579-02DC-8D4D-A080064A5C8E}"/>
              </a:ext>
            </a:extLst>
          </p:cNvPr>
          <p:cNvSpPr txBox="1"/>
          <p:nvPr/>
        </p:nvSpPr>
        <p:spPr>
          <a:xfrm>
            <a:off x="443554" y="607219"/>
            <a:ext cx="8334560" cy="18528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 b="1" dirty="0">
                <a:solidFill>
                  <a:srgbClr val="1F4E79"/>
                </a:solidFill>
                <a:latin typeface="Times New Roman"/>
                <a:ea typeface="+mn-lt"/>
                <a:cs typeface="+mn-lt"/>
              </a:rPr>
              <a:t>       </a:t>
            </a:r>
            <a:r>
              <a:rPr lang="ru-RU" sz="2800" b="1" dirty="0">
                <a:solidFill>
                  <a:srgbClr val="0033CC"/>
                </a:solidFill>
                <a:latin typeface="Times New Roman"/>
                <a:ea typeface="+mn-lt"/>
                <a:cs typeface="+mn-lt"/>
              </a:rPr>
              <a:t>Гипотеза исследования</a:t>
            </a:r>
            <a:endParaRPr lang="ru-RU" sz="2800" b="1" dirty="0">
              <a:solidFill>
                <a:srgbClr val="0033CC"/>
              </a:solidFill>
              <a:latin typeface="Times New Roman"/>
              <a:cs typeface="Times New Roman"/>
            </a:endParaRPr>
          </a:p>
          <a:p>
            <a:pPr indent="450000">
              <a:lnSpc>
                <a:spcPct val="150000"/>
              </a:lnSpc>
            </a:pPr>
            <a:r>
              <a:rPr lang="ru-RU" sz="2000" b="1" dirty="0">
                <a:solidFill>
                  <a:srgbClr val="1F4E79"/>
                </a:solidFill>
                <a:latin typeface="Times New Roman"/>
                <a:ea typeface="+mn-lt"/>
                <a:cs typeface="+mn-lt"/>
              </a:rPr>
              <a:t>Применение </a:t>
            </a:r>
            <a:r>
              <a:rPr lang="ru-RU" sz="2000" b="1" dirty="0" err="1">
                <a:solidFill>
                  <a:srgbClr val="1F4E79"/>
                </a:solidFill>
                <a:latin typeface="Times New Roman"/>
                <a:ea typeface="+mn-lt"/>
                <a:cs typeface="+mn-lt"/>
              </a:rPr>
              <a:t>сверточных</a:t>
            </a:r>
            <a:r>
              <a:rPr lang="ru-RU" sz="2000" b="1" dirty="0">
                <a:solidFill>
                  <a:srgbClr val="1F4E79"/>
                </a:solidFill>
                <a:latin typeface="Times New Roman"/>
                <a:ea typeface="+mn-lt"/>
                <a:cs typeface="+mn-lt"/>
              </a:rPr>
              <a:t> нейронных сетей для анализа КТ изображений позволит автоматизировать процесс диагностики  внутричерепных кровоизлияний</a:t>
            </a:r>
            <a:endParaRPr lang="ru-RU" sz="1800" b="1" dirty="0">
              <a:solidFill>
                <a:srgbClr val="1F4E79"/>
              </a:solidFill>
              <a:latin typeface="Times New Roman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>
            <a:extLst>
              <a:ext uri="{FF2B5EF4-FFF2-40B4-BE49-F238E27FC236}">
                <a16:creationId xmlns:a16="http://schemas.microsoft.com/office/drawing/2014/main" id="{21172091-A8CB-AEFB-FA79-25F7E3095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75" y="396876"/>
            <a:ext cx="222250" cy="210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413" name="Picture 3">
            <a:extLst>
              <a:ext uri="{FF2B5EF4-FFF2-40B4-BE49-F238E27FC236}">
                <a16:creationId xmlns:a16="http://schemas.microsoft.com/office/drawing/2014/main" id="{8BA0EE53-0960-3D2A-8E0E-6D3872125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13" y="387615"/>
            <a:ext cx="222250" cy="21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E0098ED-A53E-C204-7503-8DF707474B52}"/>
              </a:ext>
            </a:extLst>
          </p:cNvPr>
          <p:cNvGrpSpPr/>
          <p:nvPr/>
        </p:nvGrpSpPr>
        <p:grpSpPr>
          <a:xfrm>
            <a:off x="8778114" y="-4851"/>
            <a:ext cx="360000" cy="5715000"/>
            <a:chOff x="8712000" y="0"/>
            <a:chExt cx="360000" cy="571500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4AAB53BC-D6A1-2456-6050-66CFC9B8F1F9}"/>
                </a:ext>
              </a:extLst>
            </p:cNvPr>
            <p:cNvSpPr/>
            <p:nvPr/>
          </p:nvSpPr>
          <p:spPr>
            <a:xfrm>
              <a:off x="9000000" y="0"/>
              <a:ext cx="72000" cy="5715000"/>
            </a:xfrm>
            <a:prstGeom prst="rect">
              <a:avLst/>
            </a:prstGeom>
            <a:solidFill>
              <a:srgbClr val="002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1AE59F60-B26B-DC35-2CA3-05DA0AD51BC7}"/>
                </a:ext>
              </a:extLst>
            </p:cNvPr>
            <p:cNvSpPr/>
            <p:nvPr/>
          </p:nvSpPr>
          <p:spPr>
            <a:xfrm>
              <a:off x="8856000" y="0"/>
              <a:ext cx="72000" cy="5715000"/>
            </a:xfrm>
            <a:prstGeom prst="rect">
              <a:avLst/>
            </a:prstGeom>
            <a:solidFill>
              <a:srgbClr val="002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07E26F75-6BCD-6714-F0C0-1C5BCC67B735}"/>
                </a:ext>
              </a:extLst>
            </p:cNvPr>
            <p:cNvSpPr/>
            <p:nvPr/>
          </p:nvSpPr>
          <p:spPr>
            <a:xfrm>
              <a:off x="8712000" y="0"/>
              <a:ext cx="72000" cy="5715000"/>
            </a:xfrm>
            <a:prstGeom prst="rect">
              <a:avLst/>
            </a:prstGeom>
            <a:solidFill>
              <a:srgbClr val="002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6" name="Рисунок 11">
            <a:extLst>
              <a:ext uri="{FF2B5EF4-FFF2-40B4-BE49-F238E27FC236}">
                <a16:creationId xmlns:a16="http://schemas.microsoft.com/office/drawing/2014/main" id="{EDF884EE-B226-1957-F289-9725A7153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465" y="58738"/>
            <a:ext cx="128905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E0BFF31-7065-4C84-59DA-E832DA590B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70" t="33028" r="71828" b="33733"/>
          <a:stretch/>
        </p:blipFill>
        <p:spPr bwMode="auto">
          <a:xfrm>
            <a:off x="217687" y="-4127"/>
            <a:ext cx="451734" cy="8042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CD503F58-D504-9C69-DE37-B85FB6009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DFEAA2-8C13-4538-9225-2EEF30F82EDC}" type="slidenum">
              <a:rPr lang="ru-RU" sz="1400" b="1">
                <a:solidFill>
                  <a:srgbClr val="0033CC"/>
                </a:solidFill>
              </a:rPr>
              <a:pPr>
                <a:defRPr/>
              </a:pPr>
              <a:t>6</a:t>
            </a:fld>
            <a:endParaRPr lang="ru-RU" sz="1400" b="1" dirty="0">
              <a:solidFill>
                <a:srgbClr val="0033CC"/>
              </a:solidFill>
            </a:endParaRPr>
          </a:p>
        </p:txBody>
      </p:sp>
      <p:sp>
        <p:nvSpPr>
          <p:cNvPr id="8" name="Объект 4">
            <a:extLst>
              <a:ext uri="{FF2B5EF4-FFF2-40B4-BE49-F238E27FC236}">
                <a16:creationId xmlns:a16="http://schemas.microsoft.com/office/drawing/2014/main" id="{5A318D0B-16E0-5B63-4B2A-2C3D02DCC2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554" y="798673"/>
            <a:ext cx="8071796" cy="286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 b="1">
                <a:solidFill>
                  <a:srgbClr val="17375E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300">
                <a:solidFill>
                  <a:srgbClr val="1F497D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ru-RU" sz="2000" dirty="0">
                <a:latin typeface="Times New Roman"/>
                <a:ea typeface="Calibri"/>
                <a:cs typeface="Times New Roman"/>
              </a:rPr>
              <a:t>Внутричерепные кровоизлияния (ВК) представляют собой патологическое состояние, при котором происходит разрыв кровеносных сосудов в различных отделах головного мозга. Эти состояния могут быть острыми и угрожать жизни пациента, требуя немедленной диагностики и лечения. </a:t>
            </a:r>
          </a:p>
        </p:txBody>
      </p:sp>
      <p:sp>
        <p:nvSpPr>
          <p:cNvPr id="9" name="Прямоугольник 6">
            <a:extLst>
              <a:ext uri="{FF2B5EF4-FFF2-40B4-BE49-F238E27FC236}">
                <a16:creationId xmlns:a16="http://schemas.microsoft.com/office/drawing/2014/main" id="{61C39425-69AF-558D-D807-3AA80B441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4904" y="145493"/>
            <a:ext cx="5711031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endParaRPr lang="ru-RU" altLang="ru-RU" sz="2667" b="1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Box 1">
            <a:extLst>
              <a:ext uri="{FF2B5EF4-FFF2-40B4-BE49-F238E27FC236}">
                <a16:creationId xmlns:a16="http://schemas.microsoft.com/office/drawing/2014/main" id="{78519748-6BA3-141C-9F96-E9299B8B8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8629" y="-67439"/>
            <a:ext cx="6398677" cy="86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40" tIns="45720" rIns="91440" bIns="45720" anchor="b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 b="1">
                <a:solidFill>
                  <a:srgbClr val="17375E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300">
                <a:solidFill>
                  <a:srgbClr val="1F497D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indent="450215" algn="just">
              <a:spcAft>
                <a:spcPts val="800"/>
              </a:spcAft>
            </a:pPr>
            <a:r>
              <a:rPr lang="ru-RU" dirty="0">
                <a:solidFill>
                  <a:srgbClr val="0033CC"/>
                </a:solidFill>
                <a:latin typeface="Times New Roman"/>
                <a:ea typeface="Calibri"/>
                <a:cs typeface="Calibri"/>
              </a:rPr>
              <a:t> Анализ предметной области</a:t>
            </a:r>
            <a:endParaRPr lang="ru-RU" dirty="0">
              <a:latin typeface="Times New Roman"/>
            </a:endParaRPr>
          </a:p>
        </p:txBody>
      </p:sp>
      <p:pic>
        <p:nvPicPr>
          <p:cNvPr id="12" name="Рисунок 11" descr="Изображение выглядит как Медицинская визуализация, радиология, рентгеновская пленка, черно-белый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304C33E4-339C-C6E0-DF7C-5DB32969E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127" y="3250067"/>
            <a:ext cx="6045746" cy="246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707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>
            <a:extLst>
              <a:ext uri="{FF2B5EF4-FFF2-40B4-BE49-F238E27FC236}">
                <a16:creationId xmlns:a16="http://schemas.microsoft.com/office/drawing/2014/main" id="{21172091-A8CB-AEFB-FA79-25F7E3095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75" y="396876"/>
            <a:ext cx="222250" cy="210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413" name="Picture 3">
            <a:extLst>
              <a:ext uri="{FF2B5EF4-FFF2-40B4-BE49-F238E27FC236}">
                <a16:creationId xmlns:a16="http://schemas.microsoft.com/office/drawing/2014/main" id="{8BA0EE53-0960-3D2A-8E0E-6D3872125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13" y="387615"/>
            <a:ext cx="222250" cy="21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E0098ED-A53E-C204-7503-8DF707474B52}"/>
              </a:ext>
            </a:extLst>
          </p:cNvPr>
          <p:cNvGrpSpPr/>
          <p:nvPr/>
        </p:nvGrpSpPr>
        <p:grpSpPr>
          <a:xfrm>
            <a:off x="8778114" y="-4851"/>
            <a:ext cx="360000" cy="5715000"/>
            <a:chOff x="8712000" y="0"/>
            <a:chExt cx="360000" cy="571500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4AAB53BC-D6A1-2456-6050-66CFC9B8F1F9}"/>
                </a:ext>
              </a:extLst>
            </p:cNvPr>
            <p:cNvSpPr/>
            <p:nvPr/>
          </p:nvSpPr>
          <p:spPr>
            <a:xfrm>
              <a:off x="9000000" y="0"/>
              <a:ext cx="72000" cy="5715000"/>
            </a:xfrm>
            <a:prstGeom prst="rect">
              <a:avLst/>
            </a:prstGeom>
            <a:solidFill>
              <a:srgbClr val="002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1AE59F60-B26B-DC35-2CA3-05DA0AD51BC7}"/>
                </a:ext>
              </a:extLst>
            </p:cNvPr>
            <p:cNvSpPr/>
            <p:nvPr/>
          </p:nvSpPr>
          <p:spPr>
            <a:xfrm>
              <a:off x="8856000" y="0"/>
              <a:ext cx="72000" cy="5715000"/>
            </a:xfrm>
            <a:prstGeom prst="rect">
              <a:avLst/>
            </a:prstGeom>
            <a:solidFill>
              <a:srgbClr val="002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07E26F75-6BCD-6714-F0C0-1C5BCC67B735}"/>
                </a:ext>
              </a:extLst>
            </p:cNvPr>
            <p:cNvSpPr/>
            <p:nvPr/>
          </p:nvSpPr>
          <p:spPr>
            <a:xfrm>
              <a:off x="8712000" y="0"/>
              <a:ext cx="72000" cy="5715000"/>
            </a:xfrm>
            <a:prstGeom prst="rect">
              <a:avLst/>
            </a:prstGeom>
            <a:solidFill>
              <a:srgbClr val="002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6" name="Рисунок 11">
            <a:extLst>
              <a:ext uri="{FF2B5EF4-FFF2-40B4-BE49-F238E27FC236}">
                <a16:creationId xmlns:a16="http://schemas.microsoft.com/office/drawing/2014/main" id="{EDF884EE-B226-1957-F289-9725A7153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465" y="58738"/>
            <a:ext cx="128905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E0BFF31-7065-4C84-59DA-E832DA590B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70" t="33028" r="71828" b="33733"/>
          <a:stretch/>
        </p:blipFill>
        <p:spPr bwMode="auto">
          <a:xfrm>
            <a:off x="217687" y="-4127"/>
            <a:ext cx="451734" cy="8042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CD503F58-D504-9C69-DE37-B85FB6009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DFEAA2-8C13-4538-9225-2EEF30F82EDC}" type="slidenum">
              <a:rPr lang="ru-RU" sz="1400" b="1">
                <a:solidFill>
                  <a:srgbClr val="0033CC"/>
                </a:solidFill>
              </a:rPr>
              <a:pPr>
                <a:defRPr/>
              </a:pPr>
              <a:t>7</a:t>
            </a:fld>
            <a:endParaRPr lang="ru-RU" sz="1400" b="1" dirty="0">
              <a:solidFill>
                <a:srgbClr val="0033CC"/>
              </a:solidFill>
            </a:endParaRPr>
          </a:p>
        </p:txBody>
      </p:sp>
      <p:sp>
        <p:nvSpPr>
          <p:cNvPr id="8" name="Объект 4">
            <a:extLst>
              <a:ext uri="{FF2B5EF4-FFF2-40B4-BE49-F238E27FC236}">
                <a16:creationId xmlns:a16="http://schemas.microsoft.com/office/drawing/2014/main" id="{5A318D0B-16E0-5B63-4B2A-2C3D02DCC2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322" y="978365"/>
            <a:ext cx="8076046" cy="4469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 b="1">
                <a:solidFill>
                  <a:srgbClr val="17375E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300">
                <a:solidFill>
                  <a:srgbClr val="1F497D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ru-RU" altLang="ru-RU" sz="1800" dirty="0">
                <a:latin typeface="Times New Roman"/>
                <a:ea typeface="Microsoft YaHei"/>
                <a:cs typeface="Times New Roman"/>
              </a:rPr>
              <a:t>В данном исследовании были рассмотрены ключевые аспекты, связанные с внутричерепными кровоизлияниями (ВК) как серьезной медицинской проблемой.</a:t>
            </a:r>
          </a:p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latin typeface="Times New Roman"/>
                <a:ea typeface="Microsoft YaHei"/>
                <a:cs typeface="Times New Roman"/>
              </a:rPr>
              <a:t>Полученные в ходе анализа предметной области знания о природе, причинах, классификации и методах диагностики ВК формируют важную основу для дальнейшего исследования возможностей применения технологий машинного обучения, в частности, </a:t>
            </a:r>
            <a:r>
              <a:rPr lang="ru-RU" sz="1800" dirty="0" err="1">
                <a:latin typeface="Times New Roman"/>
                <a:ea typeface="Microsoft YaHei"/>
                <a:cs typeface="Times New Roman"/>
              </a:rPr>
              <a:t>сверточных</a:t>
            </a:r>
            <a:r>
              <a:rPr lang="ru-RU" sz="1800" dirty="0">
                <a:latin typeface="Times New Roman"/>
                <a:ea typeface="Microsoft YaHei"/>
                <a:cs typeface="Times New Roman"/>
              </a:rPr>
              <a:t> нейронных сетей, для повышения эффективности и точности диагностики .</a:t>
            </a:r>
            <a:endParaRPr lang="ru-RU" dirty="0"/>
          </a:p>
        </p:txBody>
      </p:sp>
      <p:sp>
        <p:nvSpPr>
          <p:cNvPr id="9" name="Прямоугольник 6">
            <a:extLst>
              <a:ext uri="{FF2B5EF4-FFF2-40B4-BE49-F238E27FC236}">
                <a16:creationId xmlns:a16="http://schemas.microsoft.com/office/drawing/2014/main" id="{61C39425-69AF-558D-D807-3AA80B441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4904" y="145493"/>
            <a:ext cx="5711031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endParaRPr lang="ru-RU" altLang="ru-RU" sz="2667" b="1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76676-0D50-2B5E-E611-4EE16A50E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>
            <a:extLst>
              <a:ext uri="{FF2B5EF4-FFF2-40B4-BE49-F238E27FC236}">
                <a16:creationId xmlns:a16="http://schemas.microsoft.com/office/drawing/2014/main" id="{4605D7E3-8959-BB70-56E4-4529D23A9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75" y="396876"/>
            <a:ext cx="222250" cy="210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413" name="Picture 3">
            <a:extLst>
              <a:ext uri="{FF2B5EF4-FFF2-40B4-BE49-F238E27FC236}">
                <a16:creationId xmlns:a16="http://schemas.microsoft.com/office/drawing/2014/main" id="{23B229E0-94C9-C314-C5CB-58C2BEE35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13" y="387615"/>
            <a:ext cx="222250" cy="21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29CF6274-CB1F-A207-7B63-6BE3384A0C2D}"/>
              </a:ext>
            </a:extLst>
          </p:cNvPr>
          <p:cNvGrpSpPr/>
          <p:nvPr/>
        </p:nvGrpSpPr>
        <p:grpSpPr>
          <a:xfrm>
            <a:off x="8778114" y="-4851"/>
            <a:ext cx="360000" cy="5715000"/>
            <a:chOff x="8712000" y="0"/>
            <a:chExt cx="360000" cy="571500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374B02E9-E4A3-33CF-A577-B14133108EF2}"/>
                </a:ext>
              </a:extLst>
            </p:cNvPr>
            <p:cNvSpPr/>
            <p:nvPr/>
          </p:nvSpPr>
          <p:spPr>
            <a:xfrm>
              <a:off x="9000000" y="0"/>
              <a:ext cx="72000" cy="5715000"/>
            </a:xfrm>
            <a:prstGeom prst="rect">
              <a:avLst/>
            </a:prstGeom>
            <a:solidFill>
              <a:srgbClr val="002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1074CC22-B45D-48FC-D3D7-A00B2B1E7294}"/>
                </a:ext>
              </a:extLst>
            </p:cNvPr>
            <p:cNvSpPr/>
            <p:nvPr/>
          </p:nvSpPr>
          <p:spPr>
            <a:xfrm>
              <a:off x="8856000" y="0"/>
              <a:ext cx="72000" cy="5715000"/>
            </a:xfrm>
            <a:prstGeom prst="rect">
              <a:avLst/>
            </a:prstGeom>
            <a:solidFill>
              <a:srgbClr val="002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17E6BD8D-9F2C-4DED-5B81-09D96050A7BC}"/>
                </a:ext>
              </a:extLst>
            </p:cNvPr>
            <p:cNvSpPr/>
            <p:nvPr/>
          </p:nvSpPr>
          <p:spPr>
            <a:xfrm>
              <a:off x="8712000" y="0"/>
              <a:ext cx="72000" cy="5715000"/>
            </a:xfrm>
            <a:prstGeom prst="rect">
              <a:avLst/>
            </a:prstGeom>
            <a:solidFill>
              <a:srgbClr val="002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6" name="Рисунок 11">
            <a:extLst>
              <a:ext uri="{FF2B5EF4-FFF2-40B4-BE49-F238E27FC236}">
                <a16:creationId xmlns:a16="http://schemas.microsoft.com/office/drawing/2014/main" id="{85550405-8F0E-B164-108A-7AC3C090A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465" y="58738"/>
            <a:ext cx="128905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C480E7F-75BF-DCA3-4A42-97EEAA60E5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70" t="33028" r="71828" b="33733"/>
          <a:stretch/>
        </p:blipFill>
        <p:spPr bwMode="auto">
          <a:xfrm>
            <a:off x="217687" y="-4127"/>
            <a:ext cx="451734" cy="8042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00E92421-2B50-9303-1A8F-AC777FC30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DFEAA2-8C13-4538-9225-2EEF30F82EDC}" type="slidenum">
              <a:rPr lang="ru-RU" sz="1400" b="1">
                <a:solidFill>
                  <a:srgbClr val="0033CC"/>
                </a:solidFill>
              </a:rPr>
              <a:pPr>
                <a:defRPr/>
              </a:pPr>
              <a:t>8</a:t>
            </a:fld>
            <a:endParaRPr lang="ru-RU" sz="1400" b="1" dirty="0">
              <a:solidFill>
                <a:srgbClr val="0033CC"/>
              </a:solidFill>
            </a:endParaRPr>
          </a:p>
        </p:txBody>
      </p:sp>
      <p:sp>
        <p:nvSpPr>
          <p:cNvPr id="8" name="Объект 4">
            <a:extLst>
              <a:ext uri="{FF2B5EF4-FFF2-40B4-BE49-F238E27FC236}">
                <a16:creationId xmlns:a16="http://schemas.microsoft.com/office/drawing/2014/main" id="{ECCAB5F5-D121-DE14-20D9-8489071E09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9898" y="800101"/>
            <a:ext cx="3136617" cy="1716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 b="1">
                <a:solidFill>
                  <a:srgbClr val="17375E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300">
                <a:solidFill>
                  <a:srgbClr val="1F497D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indent="450000" algn="just"/>
            <a:r>
              <a:rPr lang="ru-RU" sz="1600" dirty="0"/>
              <a:t>Коммерчески доступные алгоритмы машинного обучения для обнаружения и/или сегментации внутричерепных кровоизлияний и их классификации</a:t>
            </a:r>
          </a:p>
        </p:txBody>
      </p:sp>
      <p:sp>
        <p:nvSpPr>
          <p:cNvPr id="9" name="Прямоугольник 6">
            <a:extLst>
              <a:ext uri="{FF2B5EF4-FFF2-40B4-BE49-F238E27FC236}">
                <a16:creationId xmlns:a16="http://schemas.microsoft.com/office/drawing/2014/main" id="{2BC19B4B-7A29-4E8F-BE1E-2137D0313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4904" y="145493"/>
            <a:ext cx="5711031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endParaRPr lang="ru-RU" altLang="ru-RU" sz="2667" b="1" dirty="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 descr="Изображение выглядит как текст, снимок экрана, Шрифт, докумен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5093D17-D595-78B3-A090-1662DB310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951" y="387615"/>
            <a:ext cx="4450725" cy="517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202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18A25-124A-8769-73FF-B48A28365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>
            <a:extLst>
              <a:ext uri="{FF2B5EF4-FFF2-40B4-BE49-F238E27FC236}">
                <a16:creationId xmlns:a16="http://schemas.microsoft.com/office/drawing/2014/main" id="{1E47255E-A079-5757-7254-8EA7911D2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75" y="396876"/>
            <a:ext cx="222250" cy="210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413" name="Picture 3">
            <a:extLst>
              <a:ext uri="{FF2B5EF4-FFF2-40B4-BE49-F238E27FC236}">
                <a16:creationId xmlns:a16="http://schemas.microsoft.com/office/drawing/2014/main" id="{BEEEF688-6A6D-3577-0D78-538EAEE9E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13" y="387615"/>
            <a:ext cx="222250" cy="21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EF3C0A4-F99B-2F3E-AE18-492F8DB6A9C2}"/>
              </a:ext>
            </a:extLst>
          </p:cNvPr>
          <p:cNvGrpSpPr/>
          <p:nvPr/>
        </p:nvGrpSpPr>
        <p:grpSpPr>
          <a:xfrm>
            <a:off x="8778114" y="-4851"/>
            <a:ext cx="323424" cy="5715000"/>
            <a:chOff x="8712000" y="0"/>
            <a:chExt cx="360000" cy="571500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27413768-498D-B549-6914-23AB294771A5}"/>
                </a:ext>
              </a:extLst>
            </p:cNvPr>
            <p:cNvSpPr/>
            <p:nvPr/>
          </p:nvSpPr>
          <p:spPr>
            <a:xfrm>
              <a:off x="9000000" y="0"/>
              <a:ext cx="72000" cy="5715000"/>
            </a:xfrm>
            <a:prstGeom prst="rect">
              <a:avLst/>
            </a:prstGeom>
            <a:solidFill>
              <a:srgbClr val="002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B4080A5B-7361-0FB2-3A1F-763ABB8D8F74}"/>
                </a:ext>
              </a:extLst>
            </p:cNvPr>
            <p:cNvSpPr/>
            <p:nvPr/>
          </p:nvSpPr>
          <p:spPr>
            <a:xfrm>
              <a:off x="8856000" y="0"/>
              <a:ext cx="72000" cy="5715000"/>
            </a:xfrm>
            <a:prstGeom prst="rect">
              <a:avLst/>
            </a:prstGeom>
            <a:solidFill>
              <a:srgbClr val="002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421510A4-2C8D-223B-5BC2-C93BA03924BC}"/>
                </a:ext>
              </a:extLst>
            </p:cNvPr>
            <p:cNvSpPr/>
            <p:nvPr/>
          </p:nvSpPr>
          <p:spPr>
            <a:xfrm>
              <a:off x="8712000" y="0"/>
              <a:ext cx="72000" cy="5715000"/>
            </a:xfrm>
            <a:prstGeom prst="rect">
              <a:avLst/>
            </a:prstGeom>
            <a:solidFill>
              <a:srgbClr val="002F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6" name="Рисунок 11">
            <a:extLst>
              <a:ext uri="{FF2B5EF4-FFF2-40B4-BE49-F238E27FC236}">
                <a16:creationId xmlns:a16="http://schemas.microsoft.com/office/drawing/2014/main" id="{B31FA1DD-0528-2C8D-DADE-7C52D0963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465" y="58738"/>
            <a:ext cx="128905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D759639-DECF-C2E1-FB81-2C7DC29D38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70" t="33028" r="71828" b="33733"/>
          <a:stretch/>
        </p:blipFill>
        <p:spPr bwMode="auto">
          <a:xfrm>
            <a:off x="217687" y="-4127"/>
            <a:ext cx="451734" cy="8042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05DBE845-C951-6CFF-1153-A1232881C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DFEAA2-8C13-4538-9225-2EEF30F82EDC}" type="slidenum">
              <a:rPr lang="ru-RU" sz="1400" b="1">
                <a:solidFill>
                  <a:srgbClr val="0033CC"/>
                </a:solidFill>
              </a:rPr>
              <a:pPr>
                <a:defRPr/>
              </a:pPr>
              <a:t>9</a:t>
            </a:fld>
            <a:endParaRPr lang="ru-RU" sz="1400" b="1" dirty="0">
              <a:solidFill>
                <a:srgbClr val="0033CC"/>
              </a:solidFill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A9EBBBB-D472-6089-EBBB-262AC2C3C1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5987"/>
              </p:ext>
            </p:extLst>
          </p:nvPr>
        </p:nvGraphicFramePr>
        <p:xfrm>
          <a:off x="520831" y="937847"/>
          <a:ext cx="4137138" cy="4596101"/>
        </p:xfrm>
        <a:graphic>
          <a:graphicData uri="http://schemas.openxmlformats.org/drawingml/2006/table">
            <a:tbl>
              <a:tblPr/>
              <a:tblGrid>
                <a:gridCol w="2350090">
                  <a:extLst>
                    <a:ext uri="{9D8B030D-6E8A-4147-A177-3AD203B41FA5}">
                      <a16:colId xmlns:a16="http://schemas.microsoft.com/office/drawing/2014/main" val="1064856762"/>
                    </a:ext>
                  </a:extLst>
                </a:gridCol>
                <a:gridCol w="1787048">
                  <a:extLst>
                    <a:ext uri="{9D8B030D-6E8A-4147-A177-3AD203B41FA5}">
                      <a16:colId xmlns:a16="http://schemas.microsoft.com/office/drawing/2014/main" val="3565969112"/>
                    </a:ext>
                  </a:extLst>
                </a:gridCol>
              </a:tblGrid>
              <a:tr h="668266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endParaRPr lang="ru-RU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 rtl="0" fontAlgn="base">
                        <a:lnSpc>
                          <a:spcPts val="1650"/>
                        </a:lnSpc>
                        <a:buNone/>
                      </a:pPr>
                      <a:r>
                        <a:rPr lang="ru-RU" sz="1400" b="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Архитектура сети        </a:t>
                      </a:r>
                    </a:p>
                  </a:txBody>
                  <a:tcPr marL="69685" marR="69685" marT="34842" marB="3484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 rtl="0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 </a:t>
                      </a:r>
                    </a:p>
                    <a:p>
                      <a:pPr algn="l" rtl="0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9685" marR="69685" marT="34842" marB="3484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176152"/>
                  </a:ext>
                </a:extLst>
              </a:tr>
              <a:tr h="44138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endParaRPr lang="en-US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 rtl="0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400" b="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VGG16 </a:t>
                      </a:r>
                    </a:p>
                  </a:txBody>
                  <a:tcPr marL="69685" marR="69685" marT="34842" marB="3484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0.8589 </a:t>
                      </a:r>
                    </a:p>
                  </a:txBody>
                  <a:tcPr marL="69685" marR="69685" marT="34842" marB="3484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943741"/>
                  </a:ext>
                </a:extLst>
              </a:tr>
              <a:tr h="44138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endParaRPr lang="en-US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 rtl="0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400" b="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ResNet101 </a:t>
                      </a:r>
                    </a:p>
                  </a:txBody>
                  <a:tcPr marL="69685" marR="69685" marT="34842" marB="3484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0.8005 </a:t>
                      </a:r>
                    </a:p>
                  </a:txBody>
                  <a:tcPr marL="69685" marR="69685" marT="34842" marB="3484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536840"/>
                  </a:ext>
                </a:extLst>
              </a:tr>
              <a:tr h="44138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 rtl="0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Inception_v3 </a:t>
                      </a:r>
                    </a:p>
                  </a:txBody>
                  <a:tcPr marL="69685" marR="69685" marT="34842" marB="3484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0.7163 </a:t>
                      </a:r>
                    </a:p>
                  </a:txBody>
                  <a:tcPr marL="69685" marR="69685" marT="34842" marB="3484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0367492"/>
                  </a:ext>
                </a:extLst>
              </a:tr>
              <a:tr h="44138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 rtl="0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MobileNetV2 </a:t>
                      </a:r>
                    </a:p>
                  </a:txBody>
                  <a:tcPr marL="69685" marR="69685" marT="34842" marB="3484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400" b="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0.7879 </a:t>
                      </a:r>
                    </a:p>
                  </a:txBody>
                  <a:tcPr marL="69685" marR="69685" marT="34842" marB="3484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7896555"/>
                  </a:ext>
                </a:extLst>
              </a:tr>
              <a:tr h="44138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endParaRPr lang="en-US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 rtl="0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400" b="0" i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Xception</a:t>
                      </a:r>
                      <a:r>
                        <a:rPr lang="en-US" sz="1400" b="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9685" marR="69685" marT="34842" marB="3484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400" b="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0.9518 </a:t>
                      </a:r>
                    </a:p>
                  </a:txBody>
                  <a:tcPr marL="69685" marR="69685" marT="34842" marB="3484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637960"/>
                  </a:ext>
                </a:extLst>
              </a:tr>
              <a:tr h="44138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 rtl="0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EfficientNet-B0 </a:t>
                      </a:r>
                    </a:p>
                  </a:txBody>
                  <a:tcPr marL="69685" marR="69685" marT="34842" marB="3484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400" b="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0.7752 </a:t>
                      </a:r>
                    </a:p>
                  </a:txBody>
                  <a:tcPr marL="69685" marR="69685" marT="34842" marB="3484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162110"/>
                  </a:ext>
                </a:extLst>
              </a:tr>
              <a:tr h="44138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 rtl="0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EfficientNet-B2 </a:t>
                      </a:r>
                    </a:p>
                  </a:txBody>
                  <a:tcPr marL="69685" marR="69685" marT="34842" marB="3484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400" b="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0.7988 </a:t>
                      </a:r>
                    </a:p>
                  </a:txBody>
                  <a:tcPr marL="69685" marR="69685" marT="34842" marB="3484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5968750"/>
                  </a:ext>
                </a:extLst>
              </a:tr>
              <a:tr h="44138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 rtl="0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400" b="0" i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EfficientNet-B3 </a:t>
                      </a:r>
                    </a:p>
                  </a:txBody>
                  <a:tcPr marL="69685" marR="69685" marT="34842" marB="3484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400" b="0" i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0.8526 </a:t>
                      </a:r>
                    </a:p>
                  </a:txBody>
                  <a:tcPr marL="69685" marR="69685" marT="34842" marB="3484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79122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E7A4B6C-A73D-262A-38A5-5B9B215FFAE2}"/>
              </a:ext>
            </a:extLst>
          </p:cNvPr>
          <p:cNvSpPr txBox="1"/>
          <p:nvPr/>
        </p:nvSpPr>
        <p:spPr>
          <a:xfrm>
            <a:off x="4818146" y="4353376"/>
            <a:ext cx="3214923" cy="1172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/>
            <a:r>
              <a:rPr lang="ru-RU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Данные взяты из статьи: X Международная конференция и молодёжная школа «Информационные технологии и нанотехнологии» (ИТНТ-2024)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5167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37865</TotalTime>
  <Words>883</Words>
  <Application>Microsoft Office PowerPoint</Application>
  <PresentationFormat>Экран (16:10)</PresentationFormat>
  <Paragraphs>180</Paragraphs>
  <Slides>21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30" baseType="lpstr">
      <vt:lpstr>Aptos</vt:lpstr>
      <vt:lpstr>Arial</vt:lpstr>
      <vt:lpstr>Calibri</vt:lpstr>
      <vt:lpstr>Calibri Light</vt:lpstr>
      <vt:lpstr>Cambria</vt:lpstr>
      <vt:lpstr>Symbol</vt:lpstr>
      <vt:lpstr>Times New Roman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Nurguyana</dc:creator>
  <cp:lastModifiedBy>Евгения Антипова</cp:lastModifiedBy>
  <cp:revision>827</cp:revision>
  <dcterms:created xsi:type="dcterms:W3CDTF">2018-11-30T11:29:18Z</dcterms:created>
  <dcterms:modified xsi:type="dcterms:W3CDTF">2025-06-22T14:47:07Z</dcterms:modified>
</cp:coreProperties>
</file>